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97" r:id="rId5"/>
    <p:sldId id="265" r:id="rId6"/>
    <p:sldId id="266" r:id="rId7"/>
    <p:sldId id="267" r:id="rId8"/>
    <p:sldId id="268" r:id="rId9"/>
    <p:sldId id="298" r:id="rId10"/>
    <p:sldId id="301" r:id="rId11"/>
    <p:sldId id="302" r:id="rId12"/>
    <p:sldId id="307" r:id="rId13"/>
    <p:sldId id="308" r:id="rId14"/>
    <p:sldId id="304" r:id="rId15"/>
    <p:sldId id="305" r:id="rId16"/>
    <p:sldId id="272" r:id="rId17"/>
    <p:sldId id="269" r:id="rId18"/>
    <p:sldId id="309" r:id="rId19"/>
    <p:sldId id="312" r:id="rId20"/>
    <p:sldId id="316" r:id="rId21"/>
    <p:sldId id="317" r:id="rId22"/>
    <p:sldId id="318" r:id="rId23"/>
    <p:sldId id="319" r:id="rId24"/>
    <p:sldId id="320" r:id="rId25"/>
    <p:sldId id="324" r:id="rId26"/>
    <p:sldId id="321" r:id="rId27"/>
    <p:sldId id="323" r:id="rId28"/>
    <p:sldId id="283" r:id="rId29"/>
    <p:sldId id="282" r:id="rId30"/>
    <p:sldId id="286" r:id="rId31"/>
    <p:sldId id="277" r:id="rId32"/>
    <p:sldId id="325" r:id="rId33"/>
    <p:sldId id="279" r:id="rId34"/>
    <p:sldId id="285" r:id="rId35"/>
    <p:sldId id="270" r:id="rId36"/>
  </p:sldIdLst>
  <p:sldSz cx="12192000" cy="6858000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682"/>
    <a:srgbClr val="4CB5A7"/>
    <a:srgbClr val="50AAE6"/>
    <a:srgbClr val="5A6EB4"/>
    <a:srgbClr val="A00078"/>
    <a:srgbClr val="59D57F"/>
    <a:srgbClr val="241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1212" autoAdjust="0"/>
  </p:normalViewPr>
  <p:slideViewPr>
    <p:cSldViewPr>
      <p:cViewPr varScale="1">
        <p:scale>
          <a:sx n="100" d="100"/>
          <a:sy n="100" d="100"/>
        </p:scale>
        <p:origin x="1220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190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dirty="0">
                <a:solidFill>
                  <a:schemeClr val="accent3">
                    <a:lumMod val="50000"/>
                  </a:schemeClr>
                </a:solidFill>
              </a:rPr>
              <a:t>Causes of death in </a:t>
            </a:r>
            <a:r>
              <a:rPr lang="en-US" sz="2128" b="0" i="0" u="none" strike="noStrike" kern="1200" baseline="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Germany, </a:t>
            </a:r>
            <a:r>
              <a:rPr lang="en-US" b="0" dirty="0">
                <a:solidFill>
                  <a:schemeClr val="accent3">
                    <a:lumMod val="50000"/>
                  </a:schemeClr>
                </a:solidFill>
              </a:rPr>
              <a:t>2020 [1]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Causes of death</c:v>
                </c:pt>
              </c:strCache>
            </c:strRef>
          </c:tx>
          <c:spPr>
            <a:effectLst>
              <a:softEdge rad="0"/>
            </a:effectLst>
          </c:spPr>
          <c:dPt>
            <c:idx val="0"/>
            <c:bubble3D val="0"/>
            <c:explosion val="11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softEdge rad="0"/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2207-491C-91F8-C52828B9138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softEdge rad="0"/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44F1-42E1-B185-FD0C579B474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softEdge rad="0"/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44F1-42E1-B185-FD0C579B474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softEdge rad="0"/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44F1-42E1-B185-FD0C579B474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softEdge rad="0"/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44F1-42E1-B185-FD0C579B47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Cardiovascular diseases</c:v>
                </c:pt>
                <c:pt idx="1">
                  <c:v>Cancers</c:v>
                </c:pt>
                <c:pt idx="2">
                  <c:v>Respiratory system diseases</c:v>
                </c:pt>
                <c:pt idx="3">
                  <c:v>Mental and behavioral disorders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338000</c:v>
                </c:pt>
                <c:pt idx="1">
                  <c:v>239600</c:v>
                </c:pt>
                <c:pt idx="2">
                  <c:v>61300</c:v>
                </c:pt>
                <c:pt idx="3">
                  <c:v>59322</c:v>
                </c:pt>
                <c:pt idx="4">
                  <c:v>294767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07-491C-91F8-C52828B91386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3673300980711935"/>
          <c:y val="0.29080927459375128"/>
          <c:w val="0.44869798607417344"/>
          <c:h val="0.646011858764242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dataset splitting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C81C-4EC8-90B1-F6C2E935F93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C81C-4EC8-90B1-F6C2E935F93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2-CDEA-4D93-9639-C56F1F8D88EF}"/>
              </c:ext>
            </c:extLst>
          </c:dPt>
          <c:dLbls>
            <c:dLbl>
              <c:idx val="2"/>
              <c:layout>
                <c:manualLayout>
                  <c:x val="4.6118392813955496E-3"/>
                  <c:y val="3.333333333333333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DEA-4D93-9639-C56F1F8D88EF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train</c:v>
                </c:pt>
                <c:pt idx="1">
                  <c:v>valid</c:v>
                </c:pt>
                <c:pt idx="2">
                  <c:v>test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4881</c:v>
                </c:pt>
                <c:pt idx="1">
                  <c:v>1085</c:v>
                </c:pt>
                <c:pt idx="2">
                  <c:v>1508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EA-4D93-9639-C56F1F8D8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38850932954334"/>
          <c:y val="3.8105847214554511E-2"/>
          <c:w val="0.83271770076912177"/>
          <c:h val="0.836332219239591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</c:v>
                </c:pt>
              </c:strCache>
            </c:strRef>
          </c:tx>
          <c:spPr>
            <a:solidFill>
              <a:srgbClr val="009682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9B9-496D-A58C-EBD691C4A9C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LSD</c:v>
                </c:pt>
                <c:pt idx="1">
                  <c:v>CannyPF</c:v>
                </c:pt>
                <c:pt idx="2">
                  <c:v>EDLines</c:v>
                </c:pt>
                <c:pt idx="3">
                  <c:v>MCMLSD</c:v>
                </c:pt>
                <c:pt idx="4">
                  <c:v>HT-LCNN</c:v>
                </c:pt>
                <c:pt idx="5">
                  <c:v>F-Clip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340</c:v>
                </c:pt>
                <c:pt idx="1">
                  <c:v>338</c:v>
                </c:pt>
                <c:pt idx="2">
                  <c:v>88</c:v>
                </c:pt>
                <c:pt idx="3">
                  <c:v>20557</c:v>
                </c:pt>
                <c:pt idx="4">
                  <c:v>583</c:v>
                </c:pt>
                <c:pt idx="5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B9-496D-A58C-EBD691C4A9C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9592815"/>
        <c:axId val="964224239"/>
      </c:barChart>
      <c:catAx>
        <c:axId val="15395928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Approches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4224239"/>
        <c:crosses val="autoZero"/>
        <c:auto val="1"/>
        <c:lblAlgn val="ctr"/>
        <c:lblOffset val="100"/>
        <c:noMultiLvlLbl val="0"/>
      </c:catAx>
      <c:valAx>
        <c:axId val="964224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Execution</a:t>
                </a:r>
                <a:r>
                  <a:rPr lang="de-DE" dirty="0"/>
                  <a:t> time (</a:t>
                </a:r>
                <a:r>
                  <a:rPr lang="de-DE" dirty="0" err="1"/>
                  <a:t>ms</a:t>
                </a:r>
                <a:r>
                  <a:rPr lang="de-DE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39592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38850932954334"/>
          <c:y val="3.8105847214554511E-2"/>
          <c:w val="0.83271770076912177"/>
          <c:h val="0.836332219239591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</c:v>
                </c:pt>
              </c:strCache>
            </c:strRef>
          </c:tx>
          <c:spPr>
            <a:solidFill>
              <a:srgbClr val="009682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32-4079-A0E1-CE1B97E3EA0C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32-4079-A0E1-CE1B97E3EA0C}"/>
              </c:ext>
            </c:extLst>
          </c:dPt>
          <c:dPt>
            <c:idx val="5"/>
            <c:invertIfNegative val="0"/>
            <c:bubble3D val="0"/>
            <c:spPr>
              <a:solidFill>
                <a:srgbClr val="00968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32-4079-A0E1-CE1B97E3EA0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LSD</c:v>
                </c:pt>
                <c:pt idx="1">
                  <c:v>CannyPF</c:v>
                </c:pt>
                <c:pt idx="2">
                  <c:v>EDLines</c:v>
                </c:pt>
                <c:pt idx="3">
                  <c:v>HT-LCNN</c:v>
                </c:pt>
                <c:pt idx="4">
                  <c:v>F-Clip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340</c:v>
                </c:pt>
                <c:pt idx="1">
                  <c:v>338</c:v>
                </c:pt>
                <c:pt idx="2">
                  <c:v>88</c:v>
                </c:pt>
                <c:pt idx="3">
                  <c:v>583</c:v>
                </c:pt>
                <c:pt idx="4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132-4079-A0E1-CE1B97E3EA0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9592815"/>
        <c:axId val="964224239"/>
      </c:barChart>
      <c:catAx>
        <c:axId val="15395928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Approches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4224239"/>
        <c:crosses val="autoZero"/>
        <c:auto val="1"/>
        <c:lblAlgn val="ctr"/>
        <c:lblOffset val="100"/>
        <c:noMultiLvlLbl val="0"/>
      </c:catAx>
      <c:valAx>
        <c:axId val="964224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Execution</a:t>
                </a:r>
                <a:r>
                  <a:rPr lang="de-DE" dirty="0"/>
                  <a:t> time (</a:t>
                </a:r>
                <a:r>
                  <a:rPr lang="de-DE" dirty="0" err="1"/>
                  <a:t>ms</a:t>
                </a:r>
                <a:r>
                  <a:rPr lang="de-DE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39592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38850932954334"/>
          <c:y val="3.8105847214554511E-2"/>
          <c:w val="0.83271770076912177"/>
          <c:h val="0.836332219239591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 RSE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B79-4D5D-866F-4EA5BA87B18C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B79-4D5D-866F-4EA5BA87B18C}"/>
              </c:ext>
            </c:extLst>
          </c:dPt>
          <c:dPt>
            <c:idx val="5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B79-4D5D-866F-4EA5BA87B1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LSD</c:v>
                </c:pt>
                <c:pt idx="1">
                  <c:v>CannyPF</c:v>
                </c:pt>
                <c:pt idx="2">
                  <c:v>EDLines</c:v>
                </c:pt>
                <c:pt idx="3">
                  <c:v>MCMLSD</c:v>
                </c:pt>
                <c:pt idx="4">
                  <c:v>HT-LCNN</c:v>
                </c:pt>
                <c:pt idx="5">
                  <c:v>F-Clip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28.8</c:v>
                </c:pt>
                <c:pt idx="1">
                  <c:v>35.799999999999997</c:v>
                </c:pt>
                <c:pt idx="2">
                  <c:v>108.8</c:v>
                </c:pt>
                <c:pt idx="3">
                  <c:v>50.9</c:v>
                </c:pt>
                <c:pt idx="4">
                  <c:v>19.77</c:v>
                </c:pt>
                <c:pt idx="5">
                  <c:v>20.52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B79-4D5D-866F-4EA5BA87B1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9592815"/>
        <c:axId val="964224239"/>
      </c:barChart>
      <c:catAx>
        <c:axId val="15395928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Approches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4224239"/>
        <c:crosses val="autoZero"/>
        <c:auto val="1"/>
        <c:lblAlgn val="ctr"/>
        <c:lblOffset val="100"/>
        <c:noMultiLvlLbl val="0"/>
      </c:catAx>
      <c:valAx>
        <c:axId val="964224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Mean</a:t>
                </a:r>
                <a:r>
                  <a:rPr lang="de-DE" baseline="0" dirty="0"/>
                  <a:t> RSE (</a:t>
                </a:r>
                <a:r>
                  <a:rPr lang="de-DE" baseline="0" dirty="0" err="1"/>
                  <a:t>pixels</a:t>
                </a:r>
                <a:r>
                  <a:rPr lang="de-DE" baseline="0" dirty="0"/>
                  <a:t>)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39592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9025" y="508000"/>
            <a:ext cx="27336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pic>
        <p:nvPicPr>
          <p:cNvPr id="9219" name="Picture 6" descr="KITlogo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117475"/>
            <a:ext cx="1071562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 Box 7"/>
          <p:cNvSpPr txBox="1">
            <a:spLocks noChangeArrowheads="1"/>
          </p:cNvSpPr>
          <p:nvPr/>
        </p:nvSpPr>
        <p:spPr bwMode="auto">
          <a:xfrm>
            <a:off x="536575" y="9264651"/>
            <a:ext cx="2862263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The Research University in </a:t>
            </a:r>
            <a:r>
              <a:rPr lang="de-DE" altLang="de-DE" sz="800" dirty="0" err="1"/>
              <a:t>the</a:t>
            </a:r>
            <a:r>
              <a:rPr lang="de-DE" altLang="de-DE" sz="800" dirty="0"/>
              <a:t> Helmholtz </a:t>
            </a:r>
            <a:r>
              <a:rPr lang="de-DE" altLang="de-DE" sz="800" dirty="0" err="1"/>
              <a:t>Association</a:t>
            </a:r>
            <a:endParaRPr lang="de-DE" altLang="de-DE" sz="800" dirty="0"/>
          </a:p>
        </p:txBody>
      </p:sp>
    </p:spTree>
    <p:extLst>
      <p:ext uri="{BB962C8B-B14F-4D97-AF65-F5344CB8AC3E}">
        <p14:creationId xmlns:p14="http://schemas.microsoft.com/office/powerpoint/2010/main" val="3792086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E225E63-BC6F-4509-A4FF-CC26598C5A1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17932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AEFD525-BCAF-4E04-BF13-58861455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2" b="1"/>
          <a:stretch/>
        </p:blipFill>
        <p:spPr>
          <a:xfrm>
            <a:off x="89341" y="3657600"/>
            <a:ext cx="12028388" cy="27509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529167" y="6475414"/>
            <a:ext cx="489373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The Research University</a:t>
            </a:r>
            <a:r>
              <a:rPr lang="de-DE" altLang="de-DE" sz="800" baseline="0" dirty="0"/>
              <a:t> in </a:t>
            </a:r>
            <a:r>
              <a:rPr lang="de-DE" altLang="de-DE" sz="800" baseline="0" dirty="0" err="1"/>
              <a:t>the</a:t>
            </a:r>
            <a:r>
              <a:rPr lang="de-DE" altLang="de-DE" sz="800" baseline="0" dirty="0"/>
              <a:t> Helmholtz </a:t>
            </a:r>
            <a:r>
              <a:rPr lang="de-DE" altLang="de-DE" sz="800" baseline="0" dirty="0" err="1"/>
              <a:t>Association</a:t>
            </a:r>
            <a:endParaRPr lang="de-DE" altLang="de-DE" sz="800" dirty="0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9757834" y="6497639"/>
            <a:ext cx="230293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0" name="Picture 14" descr="ITIV-logo_color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567" y="368301"/>
            <a:ext cx="560099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5856817" y="1268414"/>
            <a:ext cx="6096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 dirty="0" err="1"/>
              <a:t>Directors</a:t>
            </a:r>
            <a:endParaRPr lang="de-DE" altLang="de-DE" sz="1400" b="1" dirty="0"/>
          </a:p>
          <a:p>
            <a:pPr algn="r" eaLnBrk="1" hangingPunct="1">
              <a:defRPr/>
            </a:pPr>
            <a:r>
              <a:rPr lang="de-DE" altLang="de-DE" sz="1400" dirty="0"/>
              <a:t>Prof. Dr.-Ing. Dr. h. c. J. Becker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Dr.-Ing. E. Sax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 </a:t>
            </a:r>
            <a:r>
              <a:rPr lang="de-DE" altLang="de-DE" sz="1400" dirty="0" err="1"/>
              <a:t>rer</a:t>
            </a:r>
            <a:r>
              <a:rPr lang="de-DE" altLang="de-DE" sz="1400" dirty="0"/>
              <a:t>. nat. W. Stork </a:t>
            </a:r>
          </a:p>
          <a:p>
            <a:pPr algn="r" eaLnBrk="1" hangingPunct="1">
              <a:defRPr/>
            </a:pPr>
            <a:r>
              <a:rPr lang="de-DE" altLang="de-DE" sz="1400" b="1" dirty="0" err="1"/>
              <a:t>Supervising</a:t>
            </a:r>
            <a:r>
              <a:rPr lang="de-DE" altLang="de-DE" sz="1400" b="1" dirty="0"/>
              <a:t> Tutors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M.Sc. </a:t>
            </a:r>
            <a:r>
              <a:rPr lang="de-DE" altLang="de-DE" sz="1400" b="0" dirty="0"/>
              <a:t>Benedikt Haas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8015818" y="414338"/>
            <a:ext cx="28892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/>
              <a:t>Institut für Technik der </a:t>
            </a:r>
          </a:p>
          <a:p>
            <a:pPr algn="r" eaLnBrk="1" hangingPunct="1">
              <a:defRPr/>
            </a:pPr>
            <a:r>
              <a:rPr lang="de-DE" altLang="de-DE" sz="1400"/>
              <a:t>Informationsverarbeitung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27051" y="1268414"/>
            <a:ext cx="11186583" cy="649287"/>
          </a:xfr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rPr lang="zh-CN" altLang="en-US" dirty="0"/>
              <a:t>单击此处编辑母版标题样式</a:t>
            </a:r>
            <a:endParaRPr lang="de-DE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29167" y="2232026"/>
            <a:ext cx="11161184" cy="620713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 sz="1800" b="1">
                <a:solidFill>
                  <a:srgbClr val="000000"/>
                </a:solidFill>
              </a:defRPr>
            </a:lvl1pPr>
          </a:lstStyle>
          <a:p>
            <a:r>
              <a:rPr lang="zh-CN" altLang="en-US" dirty="0"/>
              <a:t>单击此处编辑母版副标题样式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4" y="335984"/>
            <a:ext cx="1470100" cy="666924"/>
          </a:xfrm>
          <a:prstGeom prst="rect">
            <a:avLst/>
          </a:prstGeom>
        </p:spPr>
      </p:pic>
      <p:sp>
        <p:nvSpPr>
          <p:cNvPr id="9" name="AutoShape 19"/>
          <p:cNvSpPr>
            <a:spLocks noChangeArrowheads="1"/>
          </p:cNvSpPr>
          <p:nvPr/>
        </p:nvSpPr>
        <p:spPr bwMode="auto">
          <a:xfrm>
            <a:off x="681567" y="4508501"/>
            <a:ext cx="10847917" cy="1152525"/>
          </a:xfrm>
          <a:prstGeom prst="roundRect">
            <a:avLst>
              <a:gd name="adj" fmla="val 16667"/>
            </a:avLst>
          </a:prstGeom>
          <a:solidFill>
            <a:schemeClr val="bg1">
              <a:alpha val="5882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dirty="0"/>
              <a:t>Evaluation of Image-Based Approaches </a:t>
            </a:r>
            <a:r>
              <a:rPr lang="en-US" b="0" dirty="0">
                <a:solidFill>
                  <a:srgbClr val="0000FF"/>
                </a:solidFill>
              </a:rPr>
              <a:t>Extracting</a:t>
            </a:r>
            <a:r>
              <a:rPr lang="en-US" b="1" dirty="0"/>
              <a:t> </a:t>
            </a:r>
            <a:r>
              <a:rPr lang="en-US" b="0" dirty="0"/>
              <a:t>a Mandrel’s </a:t>
            </a:r>
            <a:r>
              <a:rPr lang="en-US" b="0" dirty="0">
                <a:solidFill>
                  <a:srgbClr val="0000FF"/>
                </a:solidFill>
              </a:rPr>
              <a:t>Borders</a:t>
            </a:r>
            <a:r>
              <a:rPr lang="en-US" b="1" dirty="0"/>
              <a:t> 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dirty="0"/>
              <a:t>Using </a:t>
            </a:r>
            <a:r>
              <a:rPr lang="en-US" b="0" dirty="0">
                <a:solidFill>
                  <a:srgbClr val="0000FF"/>
                </a:solidFill>
              </a:rPr>
              <a:t>Machine Vision</a:t>
            </a:r>
            <a:endParaRPr lang="de-DE" altLang="de-DE" sz="29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51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C4A97-1B1E-4FB1-AE89-3993682B43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0360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93BC1D-4543-410D-9A1E-48BAEFC5FE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558574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79418" y="333375"/>
            <a:ext cx="2785533" cy="5759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0700" y="333375"/>
            <a:ext cx="8155517" cy="5759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92B338-FBEC-426B-B252-51E8DFFD46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7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C2E393-3E0F-4AFC-913C-0F63ABEAC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2" b="1"/>
          <a:stretch/>
        </p:blipFill>
        <p:spPr>
          <a:xfrm>
            <a:off x="89341" y="3657600"/>
            <a:ext cx="12028388" cy="27509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529167" y="6475414"/>
            <a:ext cx="489373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The Research University</a:t>
            </a:r>
            <a:r>
              <a:rPr lang="de-DE" altLang="de-DE" sz="800" baseline="0" dirty="0"/>
              <a:t> in </a:t>
            </a:r>
            <a:r>
              <a:rPr lang="de-DE" altLang="de-DE" sz="800" baseline="0" dirty="0" err="1"/>
              <a:t>the</a:t>
            </a:r>
            <a:r>
              <a:rPr lang="de-DE" altLang="de-DE" sz="800" baseline="0" dirty="0"/>
              <a:t> Helmholtz </a:t>
            </a:r>
            <a:r>
              <a:rPr lang="de-DE" altLang="de-DE" sz="800" baseline="0" dirty="0" err="1"/>
              <a:t>Association</a:t>
            </a:r>
            <a:endParaRPr lang="de-DE" altLang="de-DE" sz="800" dirty="0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9757834" y="6497639"/>
            <a:ext cx="230293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0" name="Picture 14" descr="ITIV-logo_color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567" y="368301"/>
            <a:ext cx="560099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5856817" y="1268414"/>
            <a:ext cx="60960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 dirty="0" err="1"/>
              <a:t>Directors</a:t>
            </a:r>
            <a:endParaRPr lang="de-DE" altLang="de-DE" sz="1400" b="1" dirty="0"/>
          </a:p>
          <a:p>
            <a:pPr algn="r" eaLnBrk="1" hangingPunct="1">
              <a:defRPr/>
            </a:pPr>
            <a:r>
              <a:rPr lang="de-DE" altLang="de-DE" sz="1400" dirty="0"/>
              <a:t>Prof. Dr.-Ing. Dr. h. c. J. Becker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Dr.-Ing. E. Sax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 </a:t>
            </a:r>
            <a:r>
              <a:rPr lang="de-DE" altLang="de-DE" sz="1400" dirty="0" err="1"/>
              <a:t>rer</a:t>
            </a:r>
            <a:r>
              <a:rPr lang="de-DE" altLang="de-DE" sz="1400" dirty="0"/>
              <a:t>. nat. W. Stork </a:t>
            </a:r>
          </a:p>
          <a:p>
            <a:pPr algn="r" eaLnBrk="1" hangingPunct="1">
              <a:defRPr/>
            </a:pPr>
            <a:r>
              <a:rPr lang="de-DE" altLang="de-DE" sz="1400" b="1" dirty="0" err="1"/>
              <a:t>Supervising</a:t>
            </a:r>
            <a:r>
              <a:rPr lang="de-DE" altLang="de-DE" sz="1400" b="1" dirty="0"/>
              <a:t> Tutors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8015818" y="414338"/>
            <a:ext cx="28892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/>
              <a:t>Institut für Technik der </a:t>
            </a:r>
          </a:p>
          <a:p>
            <a:pPr algn="r" eaLnBrk="1" hangingPunct="1">
              <a:defRPr/>
            </a:pPr>
            <a:r>
              <a:rPr lang="de-DE" altLang="de-DE" sz="1400"/>
              <a:t>Informationsverarbeitung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27051" y="1268414"/>
            <a:ext cx="11186583" cy="649287"/>
          </a:xfr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29167" y="2232026"/>
            <a:ext cx="11161184" cy="620713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 sz="18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4" y="335984"/>
            <a:ext cx="1470100" cy="666924"/>
          </a:xfrm>
          <a:prstGeom prst="rect">
            <a:avLst/>
          </a:prstGeom>
        </p:spPr>
      </p:pic>
      <p:sp>
        <p:nvSpPr>
          <p:cNvPr id="13" name="AutoShape 19">
            <a:extLst>
              <a:ext uri="{FF2B5EF4-FFF2-40B4-BE49-F238E27FC236}">
                <a16:creationId xmlns:a16="http://schemas.microsoft.com/office/drawing/2014/main" id="{F36CBBEF-0B1E-428A-8F88-589EC80F1F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1567" y="4508501"/>
            <a:ext cx="10847917" cy="1152525"/>
          </a:xfrm>
          <a:prstGeom prst="roundRect">
            <a:avLst>
              <a:gd name="adj" fmla="val 16667"/>
            </a:avLst>
          </a:prstGeom>
          <a:solidFill>
            <a:schemeClr val="bg1">
              <a:alpha val="5882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dirty="0"/>
              <a:t>Evaluation of Image-Based Approaches </a:t>
            </a:r>
            <a:r>
              <a:rPr lang="en-US" b="0" dirty="0">
                <a:solidFill>
                  <a:srgbClr val="0000FF"/>
                </a:solidFill>
              </a:rPr>
              <a:t>Extracting</a:t>
            </a:r>
            <a:r>
              <a:rPr lang="en-US" b="1" dirty="0"/>
              <a:t> </a:t>
            </a:r>
            <a:r>
              <a:rPr lang="en-US" b="0" dirty="0"/>
              <a:t>a Mandrel’s </a:t>
            </a:r>
            <a:r>
              <a:rPr lang="en-US" b="0" dirty="0">
                <a:solidFill>
                  <a:srgbClr val="0000FF"/>
                </a:solidFill>
              </a:rPr>
              <a:t>Borders</a:t>
            </a:r>
            <a:r>
              <a:rPr lang="en-US" b="1" dirty="0"/>
              <a:t> 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dirty="0"/>
              <a:t>Using </a:t>
            </a:r>
            <a:r>
              <a:rPr lang="en-US" b="0" dirty="0">
                <a:solidFill>
                  <a:srgbClr val="0000FF"/>
                </a:solidFill>
              </a:rPr>
              <a:t>Machine Vision</a:t>
            </a:r>
            <a:endParaRPr lang="de-DE" altLang="de-DE" sz="29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46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cxnSp>
        <p:nvCxnSpPr>
          <p:cNvPr id="5" name="Gerade Verbindung 11"/>
          <p:cNvCxnSpPr/>
          <p:nvPr userDrawn="1"/>
        </p:nvCxnSpPr>
        <p:spPr>
          <a:xfrm>
            <a:off x="119336" y="6252389"/>
            <a:ext cx="11953328" cy="0"/>
          </a:xfrm>
          <a:prstGeom prst="line">
            <a:avLst/>
          </a:prstGeom>
          <a:noFill/>
          <a:ln w="1270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0738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5469467" cy="48942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5484" y="1198563"/>
            <a:ext cx="5469467" cy="48942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0C7D4D6-C092-4D8A-8831-66F41BC176C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0558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9D6C3C9-034A-4205-9941-645A92F0977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614864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1241608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032886F-0D42-4EC0-98A0-786C2D3BB9F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734267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AD94698-CA54-4677-AEA9-0066D48E987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38665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688051-1EF3-4ED1-8FAD-A25E1A078FB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0707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0701" y="333376"/>
            <a:ext cx="921596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818" y="1198563"/>
            <a:ext cx="11142133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Karlsruhe Institute </a:t>
            </a:r>
            <a:r>
              <a:rPr lang="de-DE" altLang="de-DE" dirty="0" err="1"/>
              <a:t>of</a:t>
            </a:r>
            <a:r>
              <a:rPr lang="de-DE" altLang="de-DE" dirty="0"/>
              <a:t> Technology (KIT).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4251" y="6454776"/>
            <a:ext cx="5568949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900" smtClean="0"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  <p:sp>
        <p:nvSpPr>
          <p:cNvPr id="1030" name="Text Box 10"/>
          <p:cNvSpPr txBox="1">
            <a:spLocks noChangeArrowheads="1"/>
          </p:cNvSpPr>
          <p:nvPr/>
        </p:nvSpPr>
        <p:spPr bwMode="auto">
          <a:xfrm>
            <a:off x="7835900" y="6453188"/>
            <a:ext cx="3829051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de-DE" altLang="de-DE" sz="900"/>
              <a:t>Institut für Technik der Informationsverarbeitung (ITIV)</a:t>
            </a:r>
          </a:p>
        </p:txBody>
      </p:sp>
      <p:sp>
        <p:nvSpPr>
          <p:cNvPr id="1031" name="Text Box 11"/>
          <p:cNvSpPr txBox="1">
            <a:spLocks noChangeArrowheads="1"/>
          </p:cNvSpPr>
          <p:nvPr/>
        </p:nvSpPr>
        <p:spPr bwMode="auto">
          <a:xfrm>
            <a:off x="334434" y="6453188"/>
            <a:ext cx="43391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B5C0AEC5-D042-44F3-AA01-F2C5996D3B6E}" type="slidenum">
              <a:rPr lang="de-DE" altLang="de-DE" sz="900" b="1"/>
              <a:pPr eaLnBrk="1" hangingPunct="1">
                <a:spcBef>
                  <a:spcPct val="50000"/>
                </a:spcBef>
              </a:pPr>
              <a:t>‹#›</a:t>
            </a:fld>
            <a:endParaRPr lang="de-DE" altLang="de-DE" sz="900" b="1"/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auto">
          <a:xfrm>
            <a:off x="911425" y="6477886"/>
            <a:ext cx="1157817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A880DFB-F295-4D3C-B1B9-7002415EE8E8}" type="datetime1">
              <a:rPr lang="de-DE" altLang="de-DE" sz="900"/>
              <a:pPr eaLnBrk="1" hangingPunct="1"/>
              <a:t>30.10.2022</a:t>
            </a:fld>
            <a:endParaRPr lang="de-DE" altLang="de-DE" sz="90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361090"/>
            <a:ext cx="1177672" cy="534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3" r:id="rId2"/>
    <p:sldLayoutId id="2147483673" r:id="rId3"/>
    <p:sldLayoutId id="2147483675" r:id="rId4"/>
    <p:sldLayoutId id="2147483677" r:id="rId5"/>
    <p:sldLayoutId id="2147483674" r:id="rId6"/>
    <p:sldLayoutId id="2147483678" r:id="rId7"/>
    <p:sldLayoutId id="2147483676" r:id="rId8"/>
    <p:sldLayoutId id="2147483679" r:id="rId9"/>
    <p:sldLayoutId id="2147483680" r:id="rId10"/>
    <p:sldLayoutId id="2147483681" r:id="rId11"/>
    <p:sldLayoutId id="2147483682" r:id="rId12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8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9BFEB-273B-4CC3-A4C1-D07282CF9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051" y="1268414"/>
            <a:ext cx="8919633" cy="649287"/>
          </a:xfrm>
        </p:spPr>
        <p:txBody>
          <a:bodyPr/>
          <a:lstStyle/>
          <a:p>
            <a:r>
              <a:rPr lang="de-DE" altLang="de-DE" dirty="0"/>
              <a:t>Master Thesis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F72A9-674F-4CC7-B807-81E9821EA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167" y="2232026"/>
            <a:ext cx="8919633" cy="620713"/>
          </a:xfrm>
        </p:spPr>
        <p:txBody>
          <a:bodyPr/>
          <a:lstStyle/>
          <a:p>
            <a:r>
              <a:rPr lang="de-DE" altLang="de-DE" b="0" dirty="0">
                <a:solidFill>
                  <a:schemeClr val="tx1"/>
                </a:solidFill>
              </a:rPr>
              <a:t>cand. </a:t>
            </a:r>
            <a:r>
              <a:rPr lang="de-DE" altLang="de-DE" b="0" dirty="0" err="1">
                <a:solidFill>
                  <a:schemeClr val="tx1"/>
                </a:solidFill>
              </a:rPr>
              <a:t>el</a:t>
            </a:r>
            <a:r>
              <a:rPr lang="de-DE" altLang="de-DE" b="0" dirty="0">
                <a:solidFill>
                  <a:schemeClr val="tx1"/>
                </a:solidFill>
              </a:rPr>
              <a:t>. Dinggen Dai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595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18BE-D42F-40F8-971A-D6088603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2.1.1 Classic: </a:t>
            </a:r>
            <a:r>
              <a:rPr lang="de-DE" altLang="zh-CN" dirty="0" err="1"/>
              <a:t>bottom-up</a:t>
            </a:r>
            <a:r>
              <a:rPr lang="de-DE" altLang="zh-CN" dirty="0"/>
              <a:t> 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52672-92FF-4F37-80DF-57E707BF1F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F5AD10-389D-465C-A305-70B2B525E0F4}"/>
              </a:ext>
            </a:extLst>
          </p:cNvPr>
          <p:cNvCxnSpPr>
            <a:cxnSpLocks/>
          </p:cNvCxnSpPr>
          <p:nvPr/>
        </p:nvCxnSpPr>
        <p:spPr>
          <a:xfrm>
            <a:off x="6096000" y="1143000"/>
            <a:ext cx="0" cy="50292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9A2058-15E2-4A15-8F1E-C25A30FB7F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2" y="2362200"/>
            <a:ext cx="3420140" cy="2286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79DFC2-ACBA-47F4-8F89-FE9618FF1F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930" y="2362200"/>
            <a:ext cx="3420140" cy="2286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846664-7B96-4922-B203-2B44B6B4DC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849" y="2362200"/>
            <a:ext cx="3420140" cy="2286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EC0695-3FD9-425E-B3A1-4CAB39F57232}"/>
              </a:ext>
            </a:extLst>
          </p:cNvPr>
          <p:cNvSpPr txBox="1"/>
          <p:nvPr/>
        </p:nvSpPr>
        <p:spPr>
          <a:xfrm>
            <a:off x="1557328" y="46482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LSD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6A8DEC-8AFB-4BFA-9BFB-E21B62C89709}"/>
              </a:ext>
            </a:extLst>
          </p:cNvPr>
          <p:cNvSpPr txBox="1"/>
          <p:nvPr/>
        </p:nvSpPr>
        <p:spPr>
          <a:xfrm>
            <a:off x="5567650" y="46482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/>
              <a:t>EDLines</a:t>
            </a:r>
            <a:endParaRPr lang="de-DE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183F7F-859F-482C-A774-C4056016DF89}"/>
              </a:ext>
            </a:extLst>
          </p:cNvPr>
          <p:cNvSpPr txBox="1"/>
          <p:nvPr/>
        </p:nvSpPr>
        <p:spPr>
          <a:xfrm>
            <a:off x="9767587" y="464820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/>
              <a:t>CannyPF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349299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18BE-D42F-40F8-971A-D6088603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2.1.2 Classic: top-down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DB6B8-CD3C-444E-97D6-D317DE6F90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MCMLSD (CVPR 2017) [7]</a:t>
            </a:r>
          </a:p>
          <a:p>
            <a:endParaRPr lang="de-DE" dirty="0"/>
          </a:p>
          <a:p>
            <a:r>
              <a:rPr lang="de-DE" dirty="0"/>
              <a:t>Step1: HT</a:t>
            </a:r>
          </a:p>
          <a:p>
            <a:endParaRPr lang="de-DE" dirty="0"/>
          </a:p>
          <a:p>
            <a:r>
              <a:rPr lang="de-DE" dirty="0"/>
              <a:t>Step2: MCM</a:t>
            </a:r>
          </a:p>
          <a:p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EE5219-03CE-4C2B-A10B-C686F0228C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115217"/>
            <a:ext cx="3785908" cy="253047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52672-92FF-4F37-80DF-57E707BF1F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26C1AA-A020-473F-81AB-6499AAFD4B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685" y="3857214"/>
            <a:ext cx="3789515" cy="25328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2305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18BE-D42F-40F8-971A-D6088603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2.2 Deep </a:t>
            </a:r>
            <a:r>
              <a:rPr lang="de-DE" dirty="0" err="1"/>
              <a:t>learning</a:t>
            </a:r>
            <a:r>
              <a:rPr lang="de-DE" dirty="0"/>
              <a:t> (HT-LCNN </a:t>
            </a:r>
            <a:r>
              <a:rPr lang="zh-CN" altLang="de-DE" dirty="0"/>
              <a:t>标注输出</a:t>
            </a:r>
            <a:r>
              <a:rPr lang="de-DE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52672-92FF-4F37-80DF-57E707BF1F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4837A7F-68F3-49F2-AE35-8B6F29D44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8" y="1198563"/>
            <a:ext cx="5319684" cy="4821237"/>
          </a:xfrm>
        </p:spPr>
        <p:txBody>
          <a:bodyPr/>
          <a:lstStyle/>
          <a:p>
            <a:r>
              <a:rPr lang="de-DE" dirty="0"/>
              <a:t>HT-LCNN (ECCV 2020) [8]</a:t>
            </a:r>
          </a:p>
          <a:p>
            <a:pPr lvl="1"/>
            <a:r>
              <a:rPr lang="de-DE" altLang="zh-CN" dirty="0" err="1"/>
              <a:t>based</a:t>
            </a:r>
            <a:r>
              <a:rPr lang="de-DE" altLang="zh-CN" dirty="0"/>
              <a:t> on LCNN (ICCV 2019)</a:t>
            </a:r>
          </a:p>
          <a:p>
            <a:pPr lvl="1"/>
            <a:r>
              <a:rPr lang="de-DE" altLang="zh-CN" dirty="0" err="1"/>
              <a:t>add</a:t>
            </a:r>
            <a:r>
              <a:rPr lang="de-DE" altLang="zh-CN" dirty="0"/>
              <a:t> a </a:t>
            </a:r>
            <a:r>
              <a:rPr lang="de-DE" altLang="zh-CN" dirty="0" err="1"/>
              <a:t>trainable</a:t>
            </a:r>
            <a:r>
              <a:rPr lang="de-DE" altLang="zh-CN" dirty="0"/>
              <a:t> Hough </a:t>
            </a:r>
            <a:r>
              <a:rPr lang="de-DE" altLang="zh-CN" dirty="0" err="1"/>
              <a:t>transfrom</a:t>
            </a:r>
            <a:r>
              <a:rPr lang="de-DE" altLang="zh-CN" dirty="0"/>
              <a:t> block </a:t>
            </a:r>
            <a:r>
              <a:rPr lang="de-DE" altLang="zh-CN" dirty="0" err="1"/>
              <a:t>into</a:t>
            </a:r>
            <a:r>
              <a:rPr lang="de-DE" altLang="zh-CN" dirty="0"/>
              <a:t> a </a:t>
            </a:r>
            <a:r>
              <a:rPr lang="de-DE" altLang="zh-CN" dirty="0" err="1"/>
              <a:t>deep</a:t>
            </a:r>
            <a:r>
              <a:rPr lang="de-DE" altLang="zh-CN" dirty="0"/>
              <a:t> network</a:t>
            </a:r>
          </a:p>
          <a:p>
            <a:pPr lvl="1"/>
            <a:endParaRPr lang="de-DE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187BF74C-21E3-413A-AE87-45CAA37BC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1198563"/>
            <a:ext cx="5469467" cy="4894262"/>
          </a:xfrm>
        </p:spPr>
        <p:txBody>
          <a:bodyPr/>
          <a:lstStyle/>
          <a:p>
            <a:r>
              <a:rPr lang="de-DE" dirty="0"/>
              <a:t>F-Clip [9]</a:t>
            </a:r>
          </a:p>
          <a:p>
            <a:pPr lvl="1"/>
            <a:r>
              <a:rPr lang="de-DE" dirty="0"/>
              <a:t>SOTA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detectors</a:t>
            </a:r>
            <a:r>
              <a:rPr lang="de-DE" dirty="0"/>
              <a:t> (2021)</a:t>
            </a:r>
          </a:p>
          <a:p>
            <a:pPr lvl="1"/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: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faster</a:t>
            </a:r>
            <a:endParaRPr lang="de-DE" dirty="0"/>
          </a:p>
          <a:p>
            <a:pPr lvl="1"/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representation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a </a:t>
            </a:r>
            <a:r>
              <a:rPr lang="de-DE" altLang="zh-CN" dirty="0" err="1"/>
              <a:t>line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F84C5E-39ED-4D3E-9A43-69FD5207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983" y="2834660"/>
            <a:ext cx="5188451" cy="24304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3A6A6B-A505-4BD3-AC97-D1BCF318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67000"/>
            <a:ext cx="4419600" cy="27658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E400607-827D-4A13-8BCE-2B5A266BEF84}"/>
              </a:ext>
            </a:extLst>
          </p:cNvPr>
          <p:cNvSpPr txBox="1"/>
          <p:nvPr/>
        </p:nvSpPr>
        <p:spPr>
          <a:xfrm>
            <a:off x="1032071" y="5498459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An overview of LCNN architecture</a:t>
            </a:r>
            <a:r>
              <a:rPr lang="de-DE" i="1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550A52-6702-4ED6-8F0C-6236882CE7F3}"/>
              </a:ext>
            </a:extLst>
          </p:cNvPr>
          <p:cNvSpPr txBox="1"/>
          <p:nvPr/>
        </p:nvSpPr>
        <p:spPr>
          <a:xfrm>
            <a:off x="7068169" y="5494323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An overview of F-Clip architecture</a:t>
            </a:r>
            <a:r>
              <a:rPr lang="de-DE" i="1" dirty="0"/>
              <a:t>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BE7415B-32A9-497D-A035-08A67E2C2620}"/>
              </a:ext>
            </a:extLst>
          </p:cNvPr>
          <p:cNvCxnSpPr>
            <a:cxnSpLocks/>
          </p:cNvCxnSpPr>
          <p:nvPr/>
        </p:nvCxnSpPr>
        <p:spPr>
          <a:xfrm>
            <a:off x="6096000" y="1143000"/>
            <a:ext cx="0" cy="50292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44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333376"/>
            <a:ext cx="9215967" cy="561975"/>
          </a:xfrm>
        </p:spPr>
        <p:txBody>
          <a:bodyPr/>
          <a:lstStyle/>
          <a:p>
            <a:r>
              <a:rPr lang="de-DE" dirty="0"/>
              <a:t>2.3 Input: Dataset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57080-2543-4CEF-9970-A65028FE401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22817" y="1198563"/>
                <a:ext cx="7630583" cy="4894262"/>
              </a:xfrm>
            </p:spPr>
            <p:txBody>
              <a:bodyPr/>
              <a:lstStyle/>
              <a:p>
                <a:r>
                  <a:rPr lang="de-DE" dirty="0"/>
                  <a:t>The </a:t>
                </a:r>
                <a:r>
                  <a:rPr lang="de-DE" dirty="0" err="1"/>
                  <a:t>image</a:t>
                </a:r>
                <a:r>
                  <a:rPr lang="de-DE" dirty="0"/>
                  <a:t> (RGB):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2064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×3088×3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The </a:t>
                </a:r>
                <a:r>
                  <a:rPr lang="de-DE" dirty="0" err="1"/>
                  <a:t>labels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b="1" dirty="0" err="1"/>
                  <a:t>assumption</a:t>
                </a:r>
                <a:r>
                  <a:rPr lang="de-DE" dirty="0"/>
                  <a:t>: </a:t>
                </a:r>
              </a:p>
              <a:p>
                <a:pPr lvl="2"/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border</a:t>
                </a:r>
                <a:r>
                  <a:rPr lang="de-DE" dirty="0"/>
                  <a:t> </a:t>
                </a:r>
                <a:r>
                  <a:rPr lang="de-DE" dirty="0" err="1"/>
                  <a:t>lines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b="1" dirty="0" err="1"/>
                  <a:t>vertical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b="1" dirty="0"/>
                  <a:t>x-</a:t>
                </a:r>
                <a:r>
                  <a:rPr lang="de-DE" b="1" dirty="0" err="1"/>
                  <a:t>axis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image</a:t>
                </a:r>
                <a:endParaRPr lang="de-DE" dirty="0"/>
              </a:p>
              <a:p>
                <a:pPr lvl="1"/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numbers</a:t>
                </a:r>
                <a:r>
                  <a:rPr lang="de-DE" dirty="0"/>
                  <a:t>: </a:t>
                </a:r>
              </a:p>
              <a:p>
                <a:pPr lvl="2"/>
                <a:r>
                  <a:rPr lang="de-DE" dirty="0">
                    <a:solidFill>
                      <a:srgbClr val="FF0000"/>
                    </a:solidFill>
                  </a:rPr>
                  <a:t>x1</a:t>
                </a:r>
                <a:r>
                  <a:rPr lang="de-DE" dirty="0"/>
                  <a:t>: x-</a:t>
                </a:r>
                <a:r>
                  <a:rPr lang="de-DE" dirty="0" err="1"/>
                  <a:t>coordinate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b="1" dirty="0" err="1"/>
                  <a:t>left</a:t>
                </a:r>
                <a:r>
                  <a:rPr lang="de-DE" dirty="0"/>
                  <a:t> </a:t>
                </a:r>
                <a:r>
                  <a:rPr lang="de-DE" dirty="0" err="1"/>
                  <a:t>border</a:t>
                </a:r>
                <a:endParaRPr lang="de-DE" dirty="0"/>
              </a:p>
              <a:p>
                <a:pPr lvl="2"/>
                <a:r>
                  <a:rPr lang="de-DE" dirty="0">
                    <a:solidFill>
                      <a:srgbClr val="FF0000"/>
                    </a:solidFill>
                  </a:rPr>
                  <a:t>x2</a:t>
                </a:r>
                <a:r>
                  <a:rPr lang="de-DE" dirty="0"/>
                  <a:t>: x-</a:t>
                </a:r>
                <a:r>
                  <a:rPr lang="de-DE" dirty="0" err="1"/>
                  <a:t>coordinate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b="1" dirty="0" err="1"/>
                  <a:t>right</a:t>
                </a:r>
                <a:r>
                  <a:rPr lang="de-DE" dirty="0"/>
                  <a:t> </a:t>
                </a:r>
                <a:r>
                  <a:rPr lang="de-DE" dirty="0" err="1"/>
                  <a:t>border</a:t>
                </a:r>
                <a:endParaRPr lang="de-DE" dirty="0"/>
              </a:p>
              <a:p>
                <a:pPr marL="914400" lvl="2" indent="0">
                  <a:buNone/>
                </a:pPr>
                <a:endParaRPr lang="de-DE" dirty="0"/>
              </a:p>
              <a:p>
                <a:r>
                  <a:rPr lang="de-DE" dirty="0"/>
                  <a:t>D</a:t>
                </a:r>
                <a:r>
                  <a:rPr lang="de-DE" altLang="zh-CN" dirty="0"/>
                  <a:t>ataset </a:t>
                </a:r>
                <a:r>
                  <a:rPr lang="de-DE" altLang="zh-CN" dirty="0" err="1"/>
                  <a:t>splitting</a:t>
                </a:r>
                <a:r>
                  <a:rPr lang="de-DE" altLang="zh-CN" dirty="0"/>
                  <a:t>: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57080-2543-4CEF-9970-A65028FE4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22817" y="1198563"/>
                <a:ext cx="7630583" cy="4894262"/>
              </a:xfrm>
              <a:blipFill>
                <a:blip r:embed="rId2"/>
                <a:stretch>
                  <a:fillRect l="-80" t="-18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26F6ED9-0750-40E3-8FC3-E712F7DBC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909128"/>
              </p:ext>
            </p:extLst>
          </p:nvPr>
        </p:nvGraphicFramePr>
        <p:xfrm>
          <a:off x="779568" y="5066954"/>
          <a:ext cx="71170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080">
                  <a:extLst>
                    <a:ext uri="{9D8B030D-6E8A-4147-A177-3AD203B41FA5}">
                      <a16:colId xmlns:a16="http://schemas.microsoft.com/office/drawing/2014/main" val="18745725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132464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32630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62646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67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Total</a:t>
                      </a:r>
                      <a:endParaRPr lang="de-DE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4881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261654"/>
                  </a:ext>
                </a:extLst>
              </a:tr>
            </a:tbl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F2F6F90-ECC8-42ED-9240-B7028F2754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7380024"/>
              </p:ext>
            </p:extLst>
          </p:nvPr>
        </p:nvGraphicFramePr>
        <p:xfrm>
          <a:off x="7935571" y="4648200"/>
          <a:ext cx="2753782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5EAF3402-3B35-4EC8-80EF-A2A10DE72AB7}"/>
              </a:ext>
            </a:extLst>
          </p:cNvPr>
          <p:cNvGrpSpPr/>
          <p:nvPr/>
        </p:nvGrpSpPr>
        <p:grpSpPr>
          <a:xfrm>
            <a:off x="7440271" y="1498247"/>
            <a:ext cx="3744383" cy="3012544"/>
            <a:chOff x="6108469" y="929993"/>
            <a:chExt cx="6096000" cy="41923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7D3E175-D698-49FB-90F2-D78F3576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8469" y="929993"/>
              <a:ext cx="6096000" cy="4192356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21D0949-FDB7-4619-9629-3D809E77B786}"/>
                </a:ext>
              </a:extLst>
            </p:cNvPr>
            <p:cNvCxnSpPr>
              <a:cxnSpLocks/>
            </p:cNvCxnSpPr>
            <p:nvPr/>
          </p:nvCxnSpPr>
          <p:spPr>
            <a:xfrm>
              <a:off x="7195688" y="929993"/>
              <a:ext cx="0" cy="4192355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76131CB-7B51-4E9F-B763-1681F6CB925D}"/>
                </a:ext>
              </a:extLst>
            </p:cNvPr>
            <p:cNvCxnSpPr>
              <a:cxnSpLocks/>
            </p:cNvCxnSpPr>
            <p:nvPr/>
          </p:nvCxnSpPr>
          <p:spPr>
            <a:xfrm>
              <a:off x="10917384" y="929993"/>
              <a:ext cx="0" cy="4192356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B27BAE-011C-4744-813C-3366B1FE5B6E}"/>
              </a:ext>
            </a:extLst>
          </p:cNvPr>
          <p:cNvGrpSpPr/>
          <p:nvPr/>
        </p:nvGrpSpPr>
        <p:grpSpPr>
          <a:xfrm>
            <a:off x="7041280" y="1099273"/>
            <a:ext cx="1828785" cy="971801"/>
            <a:chOff x="7784869" y="5419230"/>
            <a:chExt cx="2736273" cy="110539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09D3B81-2AAE-48A5-AC06-A04CEC664093}"/>
                </a:ext>
              </a:extLst>
            </p:cNvPr>
            <p:cNvGrpSpPr/>
            <p:nvPr/>
          </p:nvGrpSpPr>
          <p:grpSpPr>
            <a:xfrm>
              <a:off x="7784869" y="5475403"/>
              <a:ext cx="2736273" cy="1035607"/>
              <a:chOff x="7848600" y="5627132"/>
              <a:chExt cx="2743200" cy="1035607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4AC2B97E-5098-4963-9F3C-CE6A0F854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8600" y="5627132"/>
                <a:ext cx="27432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18576DE-CACE-40EE-82C1-48095A5EE5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8600" y="5627132"/>
                <a:ext cx="0" cy="103560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5EFF22D-CB24-4F0D-A8AD-27E201283B85}"/>
                </a:ext>
              </a:extLst>
            </p:cNvPr>
            <p:cNvSpPr txBox="1"/>
            <p:nvPr/>
          </p:nvSpPr>
          <p:spPr>
            <a:xfrm>
              <a:off x="10221060" y="5419230"/>
              <a:ext cx="300082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A1BF65-E866-4D64-9079-9B91FBC0B48C}"/>
                </a:ext>
              </a:extLst>
            </p:cNvPr>
            <p:cNvSpPr txBox="1"/>
            <p:nvPr/>
          </p:nvSpPr>
          <p:spPr>
            <a:xfrm>
              <a:off x="7790411" y="6155292"/>
              <a:ext cx="300082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altLang="zh-CN" dirty="0"/>
                <a:t>y</a:t>
              </a:r>
              <a:endParaRPr lang="de-DE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04BEBB0-AB44-4AB4-88EE-58FA0FFA0ACD}"/>
              </a:ext>
            </a:extLst>
          </p:cNvPr>
          <p:cNvSpPr txBox="1"/>
          <p:nvPr/>
        </p:nvSpPr>
        <p:spPr>
          <a:xfrm>
            <a:off x="7893919" y="11740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F0FB4E-BA4D-410A-BCAF-35F0E6E1A9F0}"/>
              </a:ext>
            </a:extLst>
          </p:cNvPr>
          <p:cNvSpPr txBox="1"/>
          <p:nvPr/>
        </p:nvSpPr>
        <p:spPr>
          <a:xfrm>
            <a:off x="10181774" y="11595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4162844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333376"/>
            <a:ext cx="9215967" cy="561975"/>
          </a:xfrm>
        </p:spPr>
        <p:txBody>
          <a:bodyPr/>
          <a:lstStyle/>
          <a:p>
            <a:r>
              <a:rPr lang="de-DE" dirty="0"/>
              <a:t>2.4 Output: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border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21157-5AC7-438B-A560-A6E0953F563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de-DE" dirty="0"/>
                  <a:t>Evalutation </a:t>
                </a:r>
                <a:r>
                  <a:rPr lang="de-DE" dirty="0" err="1"/>
                  <a:t>metrics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1. RSE (root </a:t>
                </a:r>
                <a:r>
                  <a:rPr lang="de-DE" dirty="0" err="1"/>
                  <a:t>square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2. </a:t>
                </a:r>
                <a:r>
                  <a:rPr lang="de-DE" altLang="zh-CN" dirty="0" err="1"/>
                  <a:t>e</a:t>
                </a:r>
                <a:r>
                  <a:rPr lang="de-DE" dirty="0" err="1"/>
                  <a:t>xecution</a:t>
                </a:r>
                <a:r>
                  <a:rPr lang="de-DE" dirty="0"/>
                  <a:t> time </a:t>
                </a: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21157-5AC7-438B-A560-A6E0953F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11" t="-18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F2A664-C6CA-41D4-803F-AB9930E2D78E}"/>
              </a:ext>
            </a:extLst>
          </p:cNvPr>
          <p:cNvSpPr txBox="1"/>
          <p:nvPr/>
        </p:nvSpPr>
        <p:spPr>
          <a:xfrm>
            <a:off x="8001000" y="46482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d1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E31638-E617-4298-9643-5D921A209D13}"/>
              </a:ext>
            </a:extLst>
          </p:cNvPr>
          <p:cNvSpPr txBox="1"/>
          <p:nvPr/>
        </p:nvSpPr>
        <p:spPr>
          <a:xfrm>
            <a:off x="10322203" y="464269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d2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292678-EE5F-4E2F-A39F-5526E3129235}"/>
              </a:ext>
            </a:extLst>
          </p:cNvPr>
          <p:cNvGrpSpPr/>
          <p:nvPr/>
        </p:nvGrpSpPr>
        <p:grpSpPr>
          <a:xfrm>
            <a:off x="7440271" y="1498247"/>
            <a:ext cx="3744383" cy="3012544"/>
            <a:chOff x="6108469" y="929993"/>
            <a:chExt cx="6096000" cy="41923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6297A0-D97E-4C71-AF1F-1FB446978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8469" y="929993"/>
              <a:ext cx="6096000" cy="4192356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9530B80-6D60-4696-A783-01190303355B}"/>
                </a:ext>
              </a:extLst>
            </p:cNvPr>
            <p:cNvCxnSpPr>
              <a:cxnSpLocks/>
            </p:cNvCxnSpPr>
            <p:nvPr/>
          </p:nvCxnSpPr>
          <p:spPr>
            <a:xfrm>
              <a:off x="7195688" y="929993"/>
              <a:ext cx="0" cy="4192355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3AC9028-EB08-4C3A-89BA-71FB4CCD638A}"/>
                </a:ext>
              </a:extLst>
            </p:cNvPr>
            <p:cNvCxnSpPr>
              <a:cxnSpLocks/>
            </p:cNvCxnSpPr>
            <p:nvPr/>
          </p:nvCxnSpPr>
          <p:spPr>
            <a:xfrm>
              <a:off x="10917384" y="929993"/>
              <a:ext cx="0" cy="4192356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D23A88-6A99-4036-9E6C-52274BF651FA}"/>
              </a:ext>
            </a:extLst>
          </p:cNvPr>
          <p:cNvGrpSpPr/>
          <p:nvPr/>
        </p:nvGrpSpPr>
        <p:grpSpPr>
          <a:xfrm>
            <a:off x="7041280" y="1099273"/>
            <a:ext cx="1828785" cy="971801"/>
            <a:chOff x="7784869" y="5419230"/>
            <a:chExt cx="2736273" cy="110539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4F76B15-B7F5-4392-A5CE-2CD0EBF42C57}"/>
                </a:ext>
              </a:extLst>
            </p:cNvPr>
            <p:cNvGrpSpPr/>
            <p:nvPr/>
          </p:nvGrpSpPr>
          <p:grpSpPr>
            <a:xfrm>
              <a:off x="7784869" y="5475403"/>
              <a:ext cx="2736273" cy="1035607"/>
              <a:chOff x="7848600" y="5627132"/>
              <a:chExt cx="2743200" cy="1035607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C851399-6348-4EE7-A9AD-D2C16F7E9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8600" y="5627132"/>
                <a:ext cx="27432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678415B-F851-4D5D-97BA-902F269875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8600" y="5627132"/>
                <a:ext cx="0" cy="103560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8091CE-7D88-41A7-880C-E584F8D6B666}"/>
                </a:ext>
              </a:extLst>
            </p:cNvPr>
            <p:cNvSpPr txBox="1"/>
            <p:nvPr/>
          </p:nvSpPr>
          <p:spPr>
            <a:xfrm>
              <a:off x="10221060" y="5419230"/>
              <a:ext cx="300082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B4FC9B-92E5-40BA-9BD1-B315E6993867}"/>
                </a:ext>
              </a:extLst>
            </p:cNvPr>
            <p:cNvSpPr txBox="1"/>
            <p:nvPr/>
          </p:nvSpPr>
          <p:spPr>
            <a:xfrm>
              <a:off x="7790411" y="6155292"/>
              <a:ext cx="300082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altLang="zh-CN" dirty="0"/>
                <a:t>y</a:t>
              </a:r>
              <a:endParaRPr lang="de-DE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FDC9FC4-A22B-41E9-AAC4-1344B3730B60}"/>
              </a:ext>
            </a:extLst>
          </p:cNvPr>
          <p:cNvSpPr txBox="1"/>
          <p:nvPr/>
        </p:nvSpPr>
        <p:spPr>
          <a:xfrm>
            <a:off x="7893919" y="11740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20FCFF-3512-463E-8E4E-C2A585DAB179}"/>
              </a:ext>
            </a:extLst>
          </p:cNvPr>
          <p:cNvSpPr txBox="1"/>
          <p:nvPr/>
        </p:nvSpPr>
        <p:spPr>
          <a:xfrm>
            <a:off x="10181774" y="11595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DE23DE-CD16-4F21-B517-AF0B48341C73}"/>
              </a:ext>
            </a:extLst>
          </p:cNvPr>
          <p:cNvCxnSpPr>
            <a:cxnSpLocks/>
          </p:cNvCxnSpPr>
          <p:nvPr/>
        </p:nvCxnSpPr>
        <p:spPr>
          <a:xfrm>
            <a:off x="10691471" y="1498247"/>
            <a:ext cx="0" cy="3012543"/>
          </a:xfrm>
          <a:prstGeom prst="line">
            <a:avLst/>
          </a:prstGeom>
          <a:ln w="38100">
            <a:solidFill>
              <a:srgbClr val="92D05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E6A7430-1C2A-4619-B852-6FF5E983038E}"/>
              </a:ext>
            </a:extLst>
          </p:cNvPr>
          <p:cNvCxnSpPr>
            <a:cxnSpLocks/>
          </p:cNvCxnSpPr>
          <p:nvPr/>
        </p:nvCxnSpPr>
        <p:spPr>
          <a:xfrm>
            <a:off x="8335065" y="1498247"/>
            <a:ext cx="0" cy="3012543"/>
          </a:xfrm>
          <a:prstGeom prst="line">
            <a:avLst/>
          </a:prstGeom>
          <a:ln w="38100">
            <a:solidFill>
              <a:srgbClr val="92D05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574BF142-A2DF-4944-A177-5444636B2B27}"/>
              </a:ext>
            </a:extLst>
          </p:cNvPr>
          <p:cNvSpPr/>
          <p:nvPr/>
        </p:nvSpPr>
        <p:spPr>
          <a:xfrm rot="16200000">
            <a:off x="8183839" y="4534708"/>
            <a:ext cx="75468" cy="2269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8D0F3D86-8C60-4F94-B783-997064CB0122}"/>
              </a:ext>
            </a:extLst>
          </p:cNvPr>
          <p:cNvSpPr/>
          <p:nvPr/>
        </p:nvSpPr>
        <p:spPr>
          <a:xfrm rot="16200000">
            <a:off x="10515529" y="4489017"/>
            <a:ext cx="54495" cy="2973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52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70C4-97B0-4F55-96F9-5DEA8C48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52D04-CF50-4EFF-A55A-DF5EFFF67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1 Motivation and Objective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 Fundamental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3 Concept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 Evaluation and </a:t>
            </a:r>
            <a:r>
              <a:rPr lang="en-US" dirty="0" err="1"/>
              <a:t>Analyse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5 Conclusion and Outlook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2F3CE-F082-4BE8-96AD-CA58F638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00687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702A871-937D-4942-926D-49F2993CD0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600200"/>
            <a:ext cx="5466086" cy="36534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D228B592-1BE5-4C2E-BC08-116C20B9F7F3}"/>
              </a:ext>
            </a:extLst>
          </p:cNvPr>
          <p:cNvSpPr/>
          <p:nvPr/>
        </p:nvSpPr>
        <p:spPr>
          <a:xfrm>
            <a:off x="2590800" y="1154774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FC1B064B-331A-467F-B4AC-EC54E4119129}"/>
              </a:ext>
            </a:extLst>
          </p:cNvPr>
          <p:cNvSpPr/>
          <p:nvPr/>
        </p:nvSpPr>
        <p:spPr>
          <a:xfrm>
            <a:off x="1295399" y="1856053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4B5002A1-8087-4252-A589-80455FBE917D}"/>
              </a:ext>
            </a:extLst>
          </p:cNvPr>
          <p:cNvSpPr/>
          <p:nvPr/>
        </p:nvSpPr>
        <p:spPr>
          <a:xfrm>
            <a:off x="1714499" y="4348820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 line generator</a:t>
            </a:r>
            <a:endParaRPr lang="de-DE" dirty="0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7B5AEBA4-41F0-4494-A0EE-76287E04FF2B}"/>
              </a:ext>
            </a:extLst>
          </p:cNvPr>
          <p:cNvSpPr/>
          <p:nvPr/>
        </p:nvSpPr>
        <p:spPr>
          <a:xfrm>
            <a:off x="2590800" y="5892929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E3FFF418-4840-432B-AF48-0C990CC7CBEB}"/>
              </a:ext>
            </a:extLst>
          </p:cNvPr>
          <p:cNvSpPr/>
          <p:nvPr/>
        </p:nvSpPr>
        <p:spPr>
          <a:xfrm>
            <a:off x="1295398" y="5163338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E13C6-3E4A-4BCD-A988-65A5F23F00C0}"/>
              </a:ext>
            </a:extLst>
          </p:cNvPr>
          <p:cNvCxnSpPr>
            <a:stCxn id="7" idx="2"/>
            <a:endCxn id="8" idx="1"/>
          </p:cNvCxnSpPr>
          <p:nvPr/>
        </p:nvCxnSpPr>
        <p:spPr>
          <a:xfrm>
            <a:off x="2971800" y="1596630"/>
            <a:ext cx="0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BF76A8-F84D-4FF4-AE79-4900DA37B8BC}"/>
              </a:ext>
            </a:extLst>
          </p:cNvPr>
          <p:cNvCxnSpPr>
            <a:cxnSpLocks/>
            <a:stCxn id="8" idx="4"/>
            <a:endCxn id="22" idx="0"/>
          </p:cNvCxnSpPr>
          <p:nvPr/>
        </p:nvCxnSpPr>
        <p:spPr>
          <a:xfrm flipH="1">
            <a:off x="2971799" y="2465653"/>
            <a:ext cx="1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BBC320-FE34-41C1-92A1-5D92C8CE2B7F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>
            <a:off x="2971799" y="3277525"/>
            <a:ext cx="0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436204-B4A1-405B-B8B2-746D5FD8C39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971799" y="4086751"/>
            <a:ext cx="0" cy="40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8FAFA6-875A-49EF-9D3C-6EEDD04D0CBB}"/>
              </a:ext>
            </a:extLst>
          </p:cNvPr>
          <p:cNvCxnSpPr>
            <a:stCxn id="11" idx="2"/>
            <a:endCxn id="15" idx="1"/>
          </p:cNvCxnSpPr>
          <p:nvPr/>
        </p:nvCxnSpPr>
        <p:spPr>
          <a:xfrm>
            <a:off x="2971799" y="4901269"/>
            <a:ext cx="0" cy="26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CF3051-970F-4CE6-92B4-51211B956422}"/>
              </a:ext>
            </a:extLst>
          </p:cNvPr>
          <p:cNvCxnSpPr>
            <a:stCxn id="15" idx="4"/>
            <a:endCxn id="14" idx="0"/>
          </p:cNvCxnSpPr>
          <p:nvPr/>
        </p:nvCxnSpPr>
        <p:spPr>
          <a:xfrm>
            <a:off x="2971799" y="5772938"/>
            <a:ext cx="1" cy="11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2D2C2EF-3567-439E-A42D-BE51E5F0D41A}"/>
              </a:ext>
            </a:extLst>
          </p:cNvPr>
          <p:cNvSpPr/>
          <p:nvPr/>
        </p:nvSpPr>
        <p:spPr>
          <a:xfrm>
            <a:off x="1714499" y="3534302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</a:t>
            </a:r>
            <a:r>
              <a:rPr lang="en-US" dirty="0"/>
              <a:t> edge extractor</a:t>
            </a:r>
            <a:endParaRPr lang="de-DE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941DCD0-D805-4A0F-8F01-71E50A387D25}"/>
              </a:ext>
            </a:extLst>
          </p:cNvPr>
          <p:cNvSpPr/>
          <p:nvPr/>
        </p:nvSpPr>
        <p:spPr>
          <a:xfrm>
            <a:off x="1714499" y="2725076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detector</a:t>
            </a:r>
            <a:endParaRPr lang="de-DE" dirty="0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6606225F-1BAF-40D6-9699-5A1E9E36D418}"/>
              </a:ext>
            </a:extLst>
          </p:cNvPr>
          <p:cNvSpPr/>
          <p:nvPr/>
        </p:nvSpPr>
        <p:spPr>
          <a:xfrm>
            <a:off x="1143000" y="1752600"/>
            <a:ext cx="3657589" cy="785291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033BA7-8BAB-4AF0-9AC9-A469DC4B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Concept: classic </a:t>
            </a:r>
            <a:r>
              <a:rPr lang="de-DE" dirty="0" err="1"/>
              <a:t>approaches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1746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F4CD8E-1EBB-41B0-BDD9-E29D03FAF3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73" y="1607293"/>
            <a:ext cx="5458543" cy="3648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Concept: classic </a:t>
            </a:r>
            <a:r>
              <a:rPr lang="de-DE" dirty="0" err="1"/>
              <a:t>approaches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D228B592-1BE5-4C2E-BC08-116C20B9F7F3}"/>
              </a:ext>
            </a:extLst>
          </p:cNvPr>
          <p:cNvSpPr/>
          <p:nvPr/>
        </p:nvSpPr>
        <p:spPr>
          <a:xfrm>
            <a:off x="2590800" y="1154774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FC1B064B-331A-467F-B4AC-EC54E4119129}"/>
              </a:ext>
            </a:extLst>
          </p:cNvPr>
          <p:cNvSpPr/>
          <p:nvPr/>
        </p:nvSpPr>
        <p:spPr>
          <a:xfrm>
            <a:off x="1295399" y="1856053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4B5002A1-8087-4252-A589-80455FBE917D}"/>
              </a:ext>
            </a:extLst>
          </p:cNvPr>
          <p:cNvSpPr/>
          <p:nvPr/>
        </p:nvSpPr>
        <p:spPr>
          <a:xfrm>
            <a:off x="1714499" y="4348820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 line generator</a:t>
            </a:r>
            <a:endParaRPr lang="de-DE" dirty="0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7B5AEBA4-41F0-4494-A0EE-76287E04FF2B}"/>
              </a:ext>
            </a:extLst>
          </p:cNvPr>
          <p:cNvSpPr/>
          <p:nvPr/>
        </p:nvSpPr>
        <p:spPr>
          <a:xfrm>
            <a:off x="2590800" y="5892929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E3FFF418-4840-432B-AF48-0C990CC7CBEB}"/>
              </a:ext>
            </a:extLst>
          </p:cNvPr>
          <p:cNvSpPr/>
          <p:nvPr/>
        </p:nvSpPr>
        <p:spPr>
          <a:xfrm>
            <a:off x="1295398" y="5163338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E13C6-3E4A-4BCD-A988-65A5F23F00C0}"/>
              </a:ext>
            </a:extLst>
          </p:cNvPr>
          <p:cNvCxnSpPr>
            <a:stCxn id="7" idx="2"/>
            <a:endCxn id="8" idx="1"/>
          </p:cNvCxnSpPr>
          <p:nvPr/>
        </p:nvCxnSpPr>
        <p:spPr>
          <a:xfrm>
            <a:off x="2971800" y="1596630"/>
            <a:ext cx="0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BF76A8-F84D-4FF4-AE79-4900DA37B8BC}"/>
              </a:ext>
            </a:extLst>
          </p:cNvPr>
          <p:cNvCxnSpPr>
            <a:cxnSpLocks/>
            <a:stCxn id="8" idx="4"/>
            <a:endCxn id="22" idx="0"/>
          </p:cNvCxnSpPr>
          <p:nvPr/>
        </p:nvCxnSpPr>
        <p:spPr>
          <a:xfrm flipH="1">
            <a:off x="2971799" y="2465653"/>
            <a:ext cx="1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BBC320-FE34-41C1-92A1-5D92C8CE2B7F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>
            <a:off x="2971799" y="3277525"/>
            <a:ext cx="0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436204-B4A1-405B-B8B2-746D5FD8C39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971799" y="4086751"/>
            <a:ext cx="0" cy="40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8FAFA6-875A-49EF-9D3C-6EEDD04D0CBB}"/>
              </a:ext>
            </a:extLst>
          </p:cNvPr>
          <p:cNvCxnSpPr>
            <a:stCxn id="11" idx="2"/>
            <a:endCxn id="15" idx="1"/>
          </p:cNvCxnSpPr>
          <p:nvPr/>
        </p:nvCxnSpPr>
        <p:spPr>
          <a:xfrm>
            <a:off x="2971799" y="4901269"/>
            <a:ext cx="0" cy="26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CF3051-970F-4CE6-92B4-51211B956422}"/>
              </a:ext>
            </a:extLst>
          </p:cNvPr>
          <p:cNvCxnSpPr>
            <a:stCxn id="15" idx="4"/>
            <a:endCxn id="14" idx="0"/>
          </p:cNvCxnSpPr>
          <p:nvPr/>
        </p:nvCxnSpPr>
        <p:spPr>
          <a:xfrm>
            <a:off x="2971799" y="5772938"/>
            <a:ext cx="1" cy="11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2D2C2EF-3567-439E-A42D-BE51E5F0D41A}"/>
              </a:ext>
            </a:extLst>
          </p:cNvPr>
          <p:cNvSpPr/>
          <p:nvPr/>
        </p:nvSpPr>
        <p:spPr>
          <a:xfrm>
            <a:off x="1714499" y="3534302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</a:t>
            </a:r>
            <a:r>
              <a:rPr lang="en-US" dirty="0"/>
              <a:t> edge extractor</a:t>
            </a:r>
            <a:endParaRPr lang="de-DE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941DCD0-D805-4A0F-8F01-71E50A387D25}"/>
              </a:ext>
            </a:extLst>
          </p:cNvPr>
          <p:cNvSpPr/>
          <p:nvPr/>
        </p:nvSpPr>
        <p:spPr>
          <a:xfrm>
            <a:off x="1714499" y="2725076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detector</a:t>
            </a:r>
            <a:endParaRPr lang="de-DE" dirty="0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D7F4CF41-0713-4D64-81C0-2C5F1E6BF893}"/>
              </a:ext>
            </a:extLst>
          </p:cNvPr>
          <p:cNvSpPr/>
          <p:nvPr/>
        </p:nvSpPr>
        <p:spPr>
          <a:xfrm>
            <a:off x="1143000" y="2567509"/>
            <a:ext cx="3657589" cy="785291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317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C8F665-1860-45B5-88E3-8022D29931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57" y="1624945"/>
            <a:ext cx="5458543" cy="3648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Concept: classic </a:t>
            </a:r>
            <a:r>
              <a:rPr lang="de-DE" dirty="0" err="1"/>
              <a:t>approaches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D228B592-1BE5-4C2E-BC08-116C20B9F7F3}"/>
              </a:ext>
            </a:extLst>
          </p:cNvPr>
          <p:cNvSpPr/>
          <p:nvPr/>
        </p:nvSpPr>
        <p:spPr>
          <a:xfrm>
            <a:off x="2590800" y="1154774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FC1B064B-331A-467F-B4AC-EC54E4119129}"/>
              </a:ext>
            </a:extLst>
          </p:cNvPr>
          <p:cNvSpPr/>
          <p:nvPr/>
        </p:nvSpPr>
        <p:spPr>
          <a:xfrm>
            <a:off x="1295399" y="1856053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4B5002A1-8087-4252-A589-80455FBE917D}"/>
              </a:ext>
            </a:extLst>
          </p:cNvPr>
          <p:cNvSpPr/>
          <p:nvPr/>
        </p:nvSpPr>
        <p:spPr>
          <a:xfrm>
            <a:off x="1714499" y="4348820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 line generator</a:t>
            </a:r>
            <a:endParaRPr lang="de-DE" dirty="0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7B5AEBA4-41F0-4494-A0EE-76287E04FF2B}"/>
              </a:ext>
            </a:extLst>
          </p:cNvPr>
          <p:cNvSpPr/>
          <p:nvPr/>
        </p:nvSpPr>
        <p:spPr>
          <a:xfrm>
            <a:off x="2590800" y="5892929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E3FFF418-4840-432B-AF48-0C990CC7CBEB}"/>
              </a:ext>
            </a:extLst>
          </p:cNvPr>
          <p:cNvSpPr/>
          <p:nvPr/>
        </p:nvSpPr>
        <p:spPr>
          <a:xfrm>
            <a:off x="1295398" y="5163338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E13C6-3E4A-4BCD-A988-65A5F23F00C0}"/>
              </a:ext>
            </a:extLst>
          </p:cNvPr>
          <p:cNvCxnSpPr>
            <a:stCxn id="7" idx="2"/>
            <a:endCxn id="8" idx="1"/>
          </p:cNvCxnSpPr>
          <p:nvPr/>
        </p:nvCxnSpPr>
        <p:spPr>
          <a:xfrm>
            <a:off x="2971800" y="1596630"/>
            <a:ext cx="0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BF76A8-F84D-4FF4-AE79-4900DA37B8BC}"/>
              </a:ext>
            </a:extLst>
          </p:cNvPr>
          <p:cNvCxnSpPr>
            <a:cxnSpLocks/>
            <a:stCxn id="8" idx="4"/>
            <a:endCxn id="22" idx="0"/>
          </p:cNvCxnSpPr>
          <p:nvPr/>
        </p:nvCxnSpPr>
        <p:spPr>
          <a:xfrm flipH="1">
            <a:off x="2971799" y="2465653"/>
            <a:ext cx="1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BBC320-FE34-41C1-92A1-5D92C8CE2B7F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>
            <a:off x="2971799" y="3277525"/>
            <a:ext cx="0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436204-B4A1-405B-B8B2-746D5FD8C39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971799" y="4086751"/>
            <a:ext cx="0" cy="40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8FAFA6-875A-49EF-9D3C-6EEDD04D0CBB}"/>
              </a:ext>
            </a:extLst>
          </p:cNvPr>
          <p:cNvCxnSpPr>
            <a:stCxn id="11" idx="2"/>
            <a:endCxn id="15" idx="1"/>
          </p:cNvCxnSpPr>
          <p:nvPr/>
        </p:nvCxnSpPr>
        <p:spPr>
          <a:xfrm>
            <a:off x="2971799" y="4901269"/>
            <a:ext cx="0" cy="26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CF3051-970F-4CE6-92B4-51211B956422}"/>
              </a:ext>
            </a:extLst>
          </p:cNvPr>
          <p:cNvCxnSpPr>
            <a:stCxn id="15" idx="4"/>
            <a:endCxn id="14" idx="0"/>
          </p:cNvCxnSpPr>
          <p:nvPr/>
        </p:nvCxnSpPr>
        <p:spPr>
          <a:xfrm>
            <a:off x="2971799" y="5772938"/>
            <a:ext cx="1" cy="11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2D2C2EF-3567-439E-A42D-BE51E5F0D41A}"/>
              </a:ext>
            </a:extLst>
          </p:cNvPr>
          <p:cNvSpPr/>
          <p:nvPr/>
        </p:nvSpPr>
        <p:spPr>
          <a:xfrm>
            <a:off x="1714499" y="3534302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Valid</a:t>
            </a:r>
            <a:r>
              <a:rPr lang="en-US" dirty="0"/>
              <a:t> edge extractor</a:t>
            </a:r>
            <a:endParaRPr lang="de-DE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941DCD0-D805-4A0F-8F01-71E50A387D25}"/>
              </a:ext>
            </a:extLst>
          </p:cNvPr>
          <p:cNvSpPr/>
          <p:nvPr/>
        </p:nvSpPr>
        <p:spPr>
          <a:xfrm>
            <a:off x="1714499" y="2725076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detector</a:t>
            </a:r>
            <a:endParaRPr lang="de-DE" dirty="0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FE5E4D11-B45C-44C8-BB46-8C5A51CED37B}"/>
              </a:ext>
            </a:extLst>
          </p:cNvPr>
          <p:cNvSpPr/>
          <p:nvPr/>
        </p:nvSpPr>
        <p:spPr>
          <a:xfrm>
            <a:off x="1143000" y="3405709"/>
            <a:ext cx="3657589" cy="785291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C5CA67-0771-4CB0-BCDB-E3E57FD5675F}"/>
              </a:ext>
            </a:extLst>
          </p:cNvPr>
          <p:cNvSpPr/>
          <p:nvPr/>
        </p:nvSpPr>
        <p:spPr>
          <a:xfrm>
            <a:off x="6425764" y="1627872"/>
            <a:ext cx="228574" cy="3637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462ACC-2A81-4347-BDB9-64967D8A145C}"/>
              </a:ext>
            </a:extLst>
          </p:cNvPr>
          <p:cNvSpPr txBox="1"/>
          <p:nvPr/>
        </p:nvSpPr>
        <p:spPr>
          <a:xfrm>
            <a:off x="7511155" y="5282168"/>
            <a:ext cx="324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i="1" dirty="0"/>
              <a:t>angle </a:t>
            </a:r>
            <a:r>
              <a:rPr lang="de-DE" i="1" dirty="0" err="1"/>
              <a:t>filter</a:t>
            </a:r>
            <a:r>
              <a:rPr lang="de-DE" i="1" dirty="0"/>
              <a:t> + </a:t>
            </a:r>
            <a:r>
              <a:rPr lang="de-DE" i="1" dirty="0" err="1"/>
              <a:t>moving</a:t>
            </a:r>
            <a:r>
              <a:rPr lang="de-DE" i="1" dirty="0"/>
              <a:t> </a:t>
            </a:r>
            <a:r>
              <a:rPr lang="de-DE" i="1" dirty="0" err="1"/>
              <a:t>window</a:t>
            </a:r>
            <a:endParaRPr lang="de-DE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3C94B2-EC47-4D69-8331-CED71B9AB901}"/>
              </a:ext>
            </a:extLst>
          </p:cNvPr>
          <p:cNvSpPr/>
          <p:nvPr/>
        </p:nvSpPr>
        <p:spPr>
          <a:xfrm>
            <a:off x="6721085" y="1619105"/>
            <a:ext cx="228574" cy="3637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B6D2C9-396C-46CC-B6A2-26A7FCEEC865}"/>
              </a:ext>
            </a:extLst>
          </p:cNvPr>
          <p:cNvSpPr/>
          <p:nvPr/>
        </p:nvSpPr>
        <p:spPr>
          <a:xfrm>
            <a:off x="9735589" y="1627871"/>
            <a:ext cx="228574" cy="363732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A1F66C-3851-4B25-95EE-653968949F9D}"/>
              </a:ext>
            </a:extLst>
          </p:cNvPr>
          <p:cNvSpPr/>
          <p:nvPr/>
        </p:nvSpPr>
        <p:spPr>
          <a:xfrm>
            <a:off x="11049000" y="1627872"/>
            <a:ext cx="228574" cy="3637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82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0.42773 3.7037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80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AFEF22F-0DC4-469E-A257-7F0F67EAA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56" y="1620503"/>
            <a:ext cx="5458543" cy="3648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Concept: classic </a:t>
            </a:r>
            <a:r>
              <a:rPr lang="de-DE" dirty="0" err="1"/>
              <a:t>approaches</a:t>
            </a:r>
            <a:r>
              <a:rPr lang="de-DE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D228B592-1BE5-4C2E-BC08-116C20B9F7F3}"/>
              </a:ext>
            </a:extLst>
          </p:cNvPr>
          <p:cNvSpPr/>
          <p:nvPr/>
        </p:nvSpPr>
        <p:spPr>
          <a:xfrm>
            <a:off x="2590800" y="1154774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FC1B064B-331A-467F-B4AC-EC54E4119129}"/>
              </a:ext>
            </a:extLst>
          </p:cNvPr>
          <p:cNvSpPr/>
          <p:nvPr/>
        </p:nvSpPr>
        <p:spPr>
          <a:xfrm>
            <a:off x="1295399" y="1856053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4B5002A1-8087-4252-A589-80455FBE917D}"/>
              </a:ext>
            </a:extLst>
          </p:cNvPr>
          <p:cNvSpPr/>
          <p:nvPr/>
        </p:nvSpPr>
        <p:spPr>
          <a:xfrm>
            <a:off x="1714499" y="4348820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 line generator</a:t>
            </a:r>
            <a:endParaRPr lang="de-DE" dirty="0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7B5AEBA4-41F0-4494-A0EE-76287E04FF2B}"/>
              </a:ext>
            </a:extLst>
          </p:cNvPr>
          <p:cNvSpPr/>
          <p:nvPr/>
        </p:nvSpPr>
        <p:spPr>
          <a:xfrm>
            <a:off x="2590800" y="5892929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E3FFF418-4840-432B-AF48-0C990CC7CBEB}"/>
              </a:ext>
            </a:extLst>
          </p:cNvPr>
          <p:cNvSpPr/>
          <p:nvPr/>
        </p:nvSpPr>
        <p:spPr>
          <a:xfrm>
            <a:off x="1295398" y="5163338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E13C6-3E4A-4BCD-A988-65A5F23F00C0}"/>
              </a:ext>
            </a:extLst>
          </p:cNvPr>
          <p:cNvCxnSpPr>
            <a:stCxn id="7" idx="2"/>
            <a:endCxn id="8" idx="1"/>
          </p:cNvCxnSpPr>
          <p:nvPr/>
        </p:nvCxnSpPr>
        <p:spPr>
          <a:xfrm>
            <a:off x="2971800" y="1596630"/>
            <a:ext cx="0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BF76A8-F84D-4FF4-AE79-4900DA37B8BC}"/>
              </a:ext>
            </a:extLst>
          </p:cNvPr>
          <p:cNvCxnSpPr>
            <a:cxnSpLocks/>
            <a:stCxn id="8" idx="4"/>
            <a:endCxn id="22" idx="0"/>
          </p:cNvCxnSpPr>
          <p:nvPr/>
        </p:nvCxnSpPr>
        <p:spPr>
          <a:xfrm flipH="1">
            <a:off x="2971799" y="2465653"/>
            <a:ext cx="1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BBC320-FE34-41C1-92A1-5D92C8CE2B7F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>
            <a:off x="2971799" y="3277525"/>
            <a:ext cx="0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436204-B4A1-405B-B8B2-746D5FD8C39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971799" y="4086751"/>
            <a:ext cx="0" cy="40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8FAFA6-875A-49EF-9D3C-6EEDD04D0CBB}"/>
              </a:ext>
            </a:extLst>
          </p:cNvPr>
          <p:cNvCxnSpPr>
            <a:stCxn id="11" idx="2"/>
            <a:endCxn id="15" idx="1"/>
          </p:cNvCxnSpPr>
          <p:nvPr/>
        </p:nvCxnSpPr>
        <p:spPr>
          <a:xfrm>
            <a:off x="2971799" y="4901269"/>
            <a:ext cx="0" cy="26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CF3051-970F-4CE6-92B4-51211B956422}"/>
              </a:ext>
            </a:extLst>
          </p:cNvPr>
          <p:cNvCxnSpPr>
            <a:stCxn id="15" idx="4"/>
            <a:endCxn id="14" idx="0"/>
          </p:cNvCxnSpPr>
          <p:nvPr/>
        </p:nvCxnSpPr>
        <p:spPr>
          <a:xfrm>
            <a:off x="2971799" y="5772938"/>
            <a:ext cx="1" cy="11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2D2C2EF-3567-439E-A42D-BE51E5F0D41A}"/>
              </a:ext>
            </a:extLst>
          </p:cNvPr>
          <p:cNvSpPr/>
          <p:nvPr/>
        </p:nvSpPr>
        <p:spPr>
          <a:xfrm>
            <a:off x="1714499" y="3534302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</a:t>
            </a:r>
            <a:r>
              <a:rPr lang="en-US" dirty="0"/>
              <a:t> edge extractor</a:t>
            </a:r>
            <a:endParaRPr lang="de-DE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941DCD0-D805-4A0F-8F01-71E50A387D25}"/>
              </a:ext>
            </a:extLst>
          </p:cNvPr>
          <p:cNvSpPr/>
          <p:nvPr/>
        </p:nvSpPr>
        <p:spPr>
          <a:xfrm>
            <a:off x="1714499" y="2725076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detector</a:t>
            </a:r>
            <a:endParaRPr lang="de-DE" dirty="0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0C5361FD-3B67-470B-A906-17B2641BB3F5}"/>
              </a:ext>
            </a:extLst>
          </p:cNvPr>
          <p:cNvSpPr/>
          <p:nvPr/>
        </p:nvSpPr>
        <p:spPr>
          <a:xfrm>
            <a:off x="1143000" y="4243909"/>
            <a:ext cx="3657589" cy="785291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7EB742-F441-4E32-9944-0C5AA5ADDA2D}"/>
              </a:ext>
            </a:extLst>
          </p:cNvPr>
          <p:cNvSpPr txBox="1"/>
          <p:nvPr/>
        </p:nvSpPr>
        <p:spPr>
          <a:xfrm>
            <a:off x="7511155" y="5282168"/>
            <a:ext cx="324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i="1" dirty="0"/>
              <a:t>least </a:t>
            </a:r>
            <a:r>
              <a:rPr lang="de-DE" i="1" dirty="0" err="1"/>
              <a:t>square</a:t>
            </a:r>
            <a:r>
              <a:rPr lang="de-DE" i="1" dirty="0"/>
              <a:t> </a:t>
            </a:r>
            <a:r>
              <a:rPr lang="de-DE" i="1" dirty="0" err="1"/>
              <a:t>method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123941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70C4-97B0-4F55-96F9-5DEA8C48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52D04-CF50-4EFF-A55A-DF5EFFF67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 Motivation and Objective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2 Fundamental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 Concept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 Evaluation and </a:t>
            </a:r>
            <a:r>
              <a:rPr lang="en-US" dirty="0" err="1"/>
              <a:t>Analyse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5 Conclusion and Outlook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2F3CE-F082-4BE8-96AD-CA58F638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2102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BABAEC6-C6C6-400A-8014-FACF389CDA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74" y="1610340"/>
            <a:ext cx="5468112" cy="36454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Concept: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D228B592-1BE5-4C2E-BC08-116C20B9F7F3}"/>
              </a:ext>
            </a:extLst>
          </p:cNvPr>
          <p:cNvSpPr/>
          <p:nvPr/>
        </p:nvSpPr>
        <p:spPr>
          <a:xfrm>
            <a:off x="2590800" y="1154774"/>
            <a:ext cx="762000" cy="441856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FC1B064B-331A-467F-B4AC-EC54E4119129}"/>
              </a:ext>
            </a:extLst>
          </p:cNvPr>
          <p:cNvSpPr/>
          <p:nvPr/>
        </p:nvSpPr>
        <p:spPr>
          <a:xfrm>
            <a:off x="1295399" y="1856053"/>
            <a:ext cx="3352801" cy="609600"/>
          </a:xfrm>
          <a:prstGeom prst="flowChartInputOutp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4B5002A1-8087-4252-A589-80455FBE917D}"/>
              </a:ext>
            </a:extLst>
          </p:cNvPr>
          <p:cNvSpPr/>
          <p:nvPr/>
        </p:nvSpPr>
        <p:spPr>
          <a:xfrm>
            <a:off x="1656330" y="4338777"/>
            <a:ext cx="2628901" cy="552449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Head: line prediction</a:t>
            </a:r>
            <a:endParaRPr lang="de-DE" dirty="0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7B5AEBA4-41F0-4494-A0EE-76287E04FF2B}"/>
              </a:ext>
            </a:extLst>
          </p:cNvPr>
          <p:cNvSpPr/>
          <p:nvPr/>
        </p:nvSpPr>
        <p:spPr>
          <a:xfrm>
            <a:off x="2590800" y="5892929"/>
            <a:ext cx="762000" cy="441856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E3FFF418-4840-432B-AF48-0C990CC7CBEB}"/>
              </a:ext>
            </a:extLst>
          </p:cNvPr>
          <p:cNvSpPr/>
          <p:nvPr/>
        </p:nvSpPr>
        <p:spPr>
          <a:xfrm>
            <a:off x="1295398" y="5163338"/>
            <a:ext cx="3352801" cy="609600"/>
          </a:xfrm>
          <a:prstGeom prst="flowChartInputOutp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E13C6-3E4A-4BCD-A988-65A5F23F00C0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>
            <a:off x="2971800" y="1596630"/>
            <a:ext cx="0" cy="25942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BF76A8-F84D-4FF4-AE79-4900DA37B8BC}"/>
              </a:ext>
            </a:extLst>
          </p:cNvPr>
          <p:cNvCxnSpPr>
            <a:cxnSpLocks/>
            <a:stCxn id="8" idx="4"/>
            <a:endCxn id="22" idx="0"/>
          </p:cNvCxnSpPr>
          <p:nvPr/>
        </p:nvCxnSpPr>
        <p:spPr>
          <a:xfrm flipH="1">
            <a:off x="2970781" y="2465653"/>
            <a:ext cx="1019" cy="24938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BBC320-FE34-41C1-92A1-5D92C8CE2B7F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>
            <a:off x="2970781" y="3267482"/>
            <a:ext cx="0" cy="2567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436204-B4A1-405B-B8B2-746D5FD8C395}"/>
              </a:ext>
            </a:extLst>
          </p:cNvPr>
          <p:cNvCxnSpPr>
            <a:cxnSpLocks/>
            <a:stCxn id="20" idx="2"/>
            <a:endCxn id="11" idx="0"/>
          </p:cNvCxnSpPr>
          <p:nvPr/>
        </p:nvCxnSpPr>
        <p:spPr>
          <a:xfrm>
            <a:off x="2970781" y="4076708"/>
            <a:ext cx="0" cy="26206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8FAFA6-875A-49EF-9D3C-6EEDD04D0CBB}"/>
              </a:ext>
            </a:extLst>
          </p:cNvPr>
          <p:cNvCxnSpPr>
            <a:cxnSpLocks/>
            <a:stCxn id="11" idx="2"/>
            <a:endCxn id="15" idx="1"/>
          </p:cNvCxnSpPr>
          <p:nvPr/>
        </p:nvCxnSpPr>
        <p:spPr>
          <a:xfrm>
            <a:off x="2970781" y="4891226"/>
            <a:ext cx="1018" cy="27211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CF3051-970F-4CE6-92B4-51211B956422}"/>
              </a:ext>
            </a:extLst>
          </p:cNvPr>
          <p:cNvCxnSpPr>
            <a:stCxn id="15" idx="4"/>
            <a:endCxn id="14" idx="0"/>
          </p:cNvCxnSpPr>
          <p:nvPr/>
        </p:nvCxnSpPr>
        <p:spPr>
          <a:xfrm>
            <a:off x="2971799" y="5772938"/>
            <a:ext cx="1" cy="11999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2D2C2EF-3567-439E-A42D-BE51E5F0D41A}"/>
              </a:ext>
            </a:extLst>
          </p:cNvPr>
          <p:cNvSpPr/>
          <p:nvPr/>
        </p:nvSpPr>
        <p:spPr>
          <a:xfrm>
            <a:off x="1656330" y="3524259"/>
            <a:ext cx="2628901" cy="552449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Head: multitask learner</a:t>
            </a:r>
            <a:endParaRPr lang="de-DE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941DCD0-D805-4A0F-8F01-71E50A387D25}"/>
              </a:ext>
            </a:extLst>
          </p:cNvPr>
          <p:cNvSpPr/>
          <p:nvPr/>
        </p:nvSpPr>
        <p:spPr>
          <a:xfrm>
            <a:off x="1656330" y="2715033"/>
            <a:ext cx="2628901" cy="552449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Backbone</a:t>
            </a:r>
            <a:endParaRPr lang="de-DE" dirty="0"/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A8093C24-1FE2-41D1-8DAD-0A5B929064A2}"/>
              </a:ext>
            </a:extLst>
          </p:cNvPr>
          <p:cNvSpPr/>
          <p:nvPr/>
        </p:nvSpPr>
        <p:spPr>
          <a:xfrm>
            <a:off x="1143000" y="2585645"/>
            <a:ext cx="3657589" cy="2457702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587CB2-2589-4B18-9AB8-37F38850F54E}"/>
              </a:ext>
            </a:extLst>
          </p:cNvPr>
          <p:cNvSpPr txBox="1"/>
          <p:nvPr/>
        </p:nvSpPr>
        <p:spPr>
          <a:xfrm>
            <a:off x="164988" y="362586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Model:</a:t>
            </a:r>
          </a:p>
        </p:txBody>
      </p:sp>
    </p:spTree>
    <p:extLst>
      <p:ext uri="{BB962C8B-B14F-4D97-AF65-F5344CB8AC3E}">
        <p14:creationId xmlns:p14="http://schemas.microsoft.com/office/powerpoint/2010/main" val="2538506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70C4-97B0-4F55-96F9-5DEA8C48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52D04-CF50-4EFF-A55A-DF5EFFF67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1 Motivation and Objective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 Fundamental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3 Concept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4 Evaluation and </a:t>
            </a:r>
            <a:r>
              <a:rPr lang="en-US" b="1" dirty="0" err="1"/>
              <a:t>Analyse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5 Conclusion and Outlook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2F3CE-F082-4BE8-96AD-CA58F638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43273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5F49-ADAC-4610-A6C9-3057D1B5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4.1 Evaluation </a:t>
            </a:r>
            <a:r>
              <a:rPr lang="de-DE" dirty="0" err="1"/>
              <a:t>metric</a:t>
            </a:r>
            <a:r>
              <a:rPr lang="de-DE" dirty="0"/>
              <a:t>: </a:t>
            </a:r>
            <a:r>
              <a:rPr lang="de-DE" dirty="0" err="1"/>
              <a:t>execution</a:t>
            </a:r>
            <a:r>
              <a:rPr lang="de-DE" dirty="0"/>
              <a:t>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2AF54-A5E0-4A78-8314-65F85DD9D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altLang="zh-CN" dirty="0"/>
              <a:t>MCMLSD </a:t>
            </a:r>
            <a:r>
              <a:rPr lang="zh-CN" altLang="de-DE" dirty="0"/>
              <a:t>打叉</a:t>
            </a:r>
            <a:endParaRPr lang="de-DE" altLang="zh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823AA-5987-4551-BD12-0F77A8262E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8DEE1050-A383-4B52-B29D-1B7F448A17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979971"/>
              </p:ext>
            </p:extLst>
          </p:nvPr>
        </p:nvGraphicFramePr>
        <p:xfrm>
          <a:off x="1905000" y="2971800"/>
          <a:ext cx="4086226" cy="3150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1ACC242-6AA2-4CC1-BB8D-34D563C1F0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5757750"/>
              </p:ext>
            </p:extLst>
          </p:nvPr>
        </p:nvGraphicFramePr>
        <p:xfrm>
          <a:off x="7708899" y="2974571"/>
          <a:ext cx="4086226" cy="3150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A3521F-95ED-4DE5-98DF-9EE8FC66B63C}"/>
              </a:ext>
            </a:extLst>
          </p:cNvPr>
          <p:cNvCxnSpPr>
            <a:cxnSpLocks/>
          </p:cNvCxnSpPr>
          <p:nvPr/>
        </p:nvCxnSpPr>
        <p:spPr>
          <a:xfrm>
            <a:off x="6096000" y="1143000"/>
            <a:ext cx="0" cy="50292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56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5F49-ADAC-4610-A6C9-3057D1B5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Evaluation </a:t>
            </a:r>
            <a:r>
              <a:rPr lang="de-DE" dirty="0" err="1"/>
              <a:t>metric</a:t>
            </a:r>
            <a:r>
              <a:rPr lang="de-DE" dirty="0"/>
              <a:t>: </a:t>
            </a:r>
            <a:r>
              <a:rPr lang="de-DE" dirty="0" err="1"/>
              <a:t>mean</a:t>
            </a:r>
            <a:r>
              <a:rPr lang="de-DE" dirty="0"/>
              <a:t> RSE (root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2AF54-A5E0-4A78-8314-65F85DD9D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de-DE" dirty="0"/>
              <a:t>概览分布</a:t>
            </a:r>
            <a:endParaRPr lang="de-DE" altLang="zh-CN" dirty="0"/>
          </a:p>
          <a:p>
            <a:pPr lvl="1"/>
            <a:r>
              <a:rPr lang="de-DE" altLang="zh-CN" dirty="0"/>
              <a:t>Classic</a:t>
            </a:r>
            <a:r>
              <a:rPr lang="zh-CN" altLang="de-DE" dirty="0"/>
              <a:t>：选择</a:t>
            </a:r>
            <a:r>
              <a:rPr lang="de-DE" altLang="zh-CN" dirty="0"/>
              <a:t>LSD</a:t>
            </a:r>
          </a:p>
          <a:p>
            <a:pPr lvl="1"/>
            <a:r>
              <a:rPr lang="de-DE" dirty="0"/>
              <a:t>DL</a:t>
            </a:r>
            <a:r>
              <a:rPr lang="zh-CN" altLang="de-DE" dirty="0"/>
              <a:t>：选择</a:t>
            </a:r>
            <a:r>
              <a:rPr lang="de-DE" altLang="zh-CN" dirty="0"/>
              <a:t>HT-LCNN</a:t>
            </a:r>
            <a:endParaRPr lang="de-DE" dirty="0"/>
          </a:p>
          <a:p>
            <a:r>
              <a:rPr lang="de-DE" dirty="0"/>
              <a:t>LSD</a:t>
            </a:r>
            <a:r>
              <a:rPr lang="zh-CN" altLang="de-DE" dirty="0"/>
              <a:t>为例，但是</a:t>
            </a:r>
            <a:r>
              <a:rPr lang="de-DE" altLang="zh-CN" dirty="0" err="1"/>
              <a:t>classci</a:t>
            </a:r>
            <a:r>
              <a:rPr lang="zh-CN" altLang="de-DE" dirty="0"/>
              <a:t>都有这个问题 </a:t>
            </a:r>
            <a:r>
              <a:rPr lang="de-DE" altLang="zh-CN" dirty="0" err="1"/>
              <a:t>general</a:t>
            </a:r>
            <a:r>
              <a:rPr lang="de-DE" altLang="zh-CN" dirty="0"/>
              <a:t> </a:t>
            </a:r>
            <a:r>
              <a:rPr lang="de-DE" altLang="zh-CN" dirty="0" err="1"/>
              <a:t>issues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823AA-5987-4551-BD12-0F77A8262E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graphicFrame>
        <p:nvGraphicFramePr>
          <p:cNvPr id="6" name="Content Placeholder 7">
            <a:extLst>
              <a:ext uri="{FF2B5EF4-FFF2-40B4-BE49-F238E27FC236}">
                <a16:creationId xmlns:a16="http://schemas.microsoft.com/office/drawing/2014/main" id="{33E5EBE6-2792-4E72-B477-5471D2C217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8608494"/>
              </p:ext>
            </p:extLst>
          </p:nvPr>
        </p:nvGraphicFramePr>
        <p:xfrm>
          <a:off x="6324600" y="1066800"/>
          <a:ext cx="5470525" cy="489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119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5F49-ADAC-4610-A6C9-3057D1B5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Evaluation </a:t>
            </a:r>
            <a:r>
              <a:rPr lang="de-DE" dirty="0" err="1"/>
              <a:t>metric</a:t>
            </a:r>
            <a:r>
              <a:rPr lang="de-DE" dirty="0"/>
              <a:t>: </a:t>
            </a:r>
            <a:r>
              <a:rPr lang="de-DE" dirty="0" err="1"/>
              <a:t>mean</a:t>
            </a:r>
            <a:r>
              <a:rPr lang="de-DE" dirty="0"/>
              <a:t> 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2AF54-A5E0-4A78-8314-65F85DD9D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altLang="zh-CN" dirty="0" err="1"/>
              <a:t>Classical</a:t>
            </a:r>
            <a:r>
              <a:rPr lang="de-DE" altLang="zh-CN" dirty="0"/>
              <a:t> </a:t>
            </a:r>
            <a:r>
              <a:rPr lang="de-DE" altLang="zh-CN" dirty="0" err="1"/>
              <a:t>image</a:t>
            </a:r>
            <a:r>
              <a:rPr lang="de-DE" altLang="zh-CN" dirty="0"/>
              <a:t> </a:t>
            </a:r>
            <a:r>
              <a:rPr lang="de-DE" altLang="zh-CN" dirty="0" err="1"/>
              <a:t>process</a:t>
            </a:r>
            <a:r>
              <a:rPr lang="de-DE" dirty="0" err="1"/>
              <a:t>LSD</a:t>
            </a:r>
            <a:r>
              <a:rPr lang="zh-CN" altLang="de-DE" dirty="0"/>
              <a:t>为例，但是</a:t>
            </a:r>
            <a:r>
              <a:rPr lang="de-DE" altLang="zh-CN" dirty="0" err="1"/>
              <a:t>classci</a:t>
            </a:r>
            <a:r>
              <a:rPr lang="zh-CN" altLang="de-DE" dirty="0"/>
              <a:t>都有这个问题 </a:t>
            </a:r>
            <a:r>
              <a:rPr lang="de-DE" altLang="zh-CN" dirty="0" err="1"/>
              <a:t>general</a:t>
            </a:r>
            <a:r>
              <a:rPr lang="de-DE" altLang="zh-CN" dirty="0"/>
              <a:t> </a:t>
            </a:r>
            <a:r>
              <a:rPr lang="de-DE" altLang="zh-CN" dirty="0" err="1"/>
              <a:t>issues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823AA-5987-4551-BD12-0F77A8262E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A152DB-1846-4A01-A61D-85A00AA118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9" y="1763916"/>
            <a:ext cx="11716322" cy="43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5E7901B-0BDD-4580-9106-B145C95FDA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73" y="1924908"/>
            <a:ext cx="5581668" cy="3730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ED2F02-3651-4489-A629-41CAFC8F75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9" y="1928685"/>
            <a:ext cx="5581668" cy="3730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051AC4-6709-4E06-AF7D-F94334CA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Evaluation </a:t>
            </a:r>
            <a:r>
              <a:rPr lang="de-DE" dirty="0" err="1"/>
              <a:t>metric</a:t>
            </a:r>
            <a:r>
              <a:rPr lang="de-DE" dirty="0"/>
              <a:t>: </a:t>
            </a:r>
            <a:r>
              <a:rPr lang="de-DE" dirty="0" err="1"/>
              <a:t>mean</a:t>
            </a:r>
            <a:r>
              <a:rPr lang="de-DE" dirty="0"/>
              <a:t> 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06CF8-5870-4F51-B109-D4D9AAC930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LSD: 2 </a:t>
            </a:r>
            <a:r>
              <a:rPr lang="de-DE" dirty="0" err="1"/>
              <a:t>kinds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F90C5-C00C-47D5-BD17-114874DB47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1E600-3F84-4D49-928C-9ABCDEBEFB9D}"/>
              </a:ext>
            </a:extLst>
          </p:cNvPr>
          <p:cNvSpPr txBox="1"/>
          <p:nvPr/>
        </p:nvSpPr>
        <p:spPr>
          <a:xfrm>
            <a:off x="651300" y="5655747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Case 1: </a:t>
            </a:r>
            <a:r>
              <a:rPr lang="de-DE" i="1" dirty="0" err="1"/>
              <a:t>no</a:t>
            </a:r>
            <a:r>
              <a:rPr lang="de-DE" i="1" dirty="0"/>
              <a:t> </a:t>
            </a:r>
            <a:r>
              <a:rPr lang="de-DE" i="1" dirty="0" err="1"/>
              <a:t>edge</a:t>
            </a:r>
            <a:r>
              <a:rPr lang="de-DE" i="1" dirty="0"/>
              <a:t> </a:t>
            </a:r>
            <a:r>
              <a:rPr lang="de-DE" i="1" dirty="0" err="1"/>
              <a:t>detected</a:t>
            </a:r>
            <a:r>
              <a:rPr lang="de-DE" i="1" dirty="0"/>
              <a:t> </a:t>
            </a:r>
            <a:r>
              <a:rPr lang="de-DE" i="1" dirty="0" err="1"/>
              <a:t>around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borders</a:t>
            </a:r>
            <a:endParaRPr lang="de-DE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84E0AA-35A4-4ADE-BB86-05EC4473125A}"/>
              </a:ext>
            </a:extLst>
          </p:cNvPr>
          <p:cNvSpPr txBox="1"/>
          <p:nvPr/>
        </p:nvSpPr>
        <p:spPr>
          <a:xfrm>
            <a:off x="6585497" y="5655747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Case 2: </a:t>
            </a:r>
            <a:r>
              <a:rPr lang="de-DE" altLang="zh-CN" i="1" dirty="0" err="1"/>
              <a:t>noise</a:t>
            </a:r>
            <a:r>
              <a:rPr lang="de-DE" altLang="zh-CN" i="1" dirty="0"/>
              <a:t> (</a:t>
            </a:r>
            <a:r>
              <a:rPr lang="de-DE" altLang="zh-CN" i="1" dirty="0" err="1"/>
              <a:t>stent</a:t>
            </a:r>
            <a:r>
              <a:rPr lang="de-DE" altLang="zh-CN" i="1" dirty="0"/>
              <a:t> </a:t>
            </a:r>
            <a:r>
              <a:rPr lang="de-DE" altLang="zh-CN" i="1" dirty="0" err="1"/>
              <a:t>wire</a:t>
            </a:r>
            <a:r>
              <a:rPr lang="de-DE" altLang="zh-CN" i="1" dirty="0"/>
              <a:t>) </a:t>
            </a:r>
            <a:r>
              <a:rPr lang="de-DE" altLang="zh-CN" i="1" dirty="0" err="1"/>
              <a:t>around</a:t>
            </a:r>
            <a:r>
              <a:rPr lang="de-DE" altLang="zh-CN" i="1" dirty="0"/>
              <a:t> </a:t>
            </a:r>
            <a:r>
              <a:rPr lang="de-DE" altLang="zh-CN" i="1" dirty="0" err="1"/>
              <a:t>the</a:t>
            </a:r>
            <a:r>
              <a:rPr lang="de-DE" altLang="zh-CN" i="1" dirty="0"/>
              <a:t> </a:t>
            </a:r>
            <a:r>
              <a:rPr lang="de-DE" altLang="zh-CN" i="1" dirty="0" err="1"/>
              <a:t>left</a:t>
            </a:r>
            <a:r>
              <a:rPr lang="de-DE" altLang="zh-CN" i="1" dirty="0"/>
              <a:t> </a:t>
            </a:r>
            <a:r>
              <a:rPr lang="de-DE" altLang="zh-CN" i="1" dirty="0" err="1"/>
              <a:t>border</a:t>
            </a:r>
            <a:endParaRPr lang="de-DE" i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6C274E-5838-4795-AB8D-696230D66998}"/>
              </a:ext>
            </a:extLst>
          </p:cNvPr>
          <p:cNvCxnSpPr/>
          <p:nvPr/>
        </p:nvCxnSpPr>
        <p:spPr>
          <a:xfrm>
            <a:off x="6096000" y="1068387"/>
            <a:ext cx="0" cy="525621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775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E355F-84AD-4E5C-91BD-48A79B6E40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47" y="1524000"/>
            <a:ext cx="11549306" cy="426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BCB767-93D8-4F2E-80AC-95727824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Evaluation </a:t>
            </a:r>
            <a:r>
              <a:rPr lang="de-DE" dirty="0" err="1"/>
              <a:t>metric</a:t>
            </a:r>
            <a:r>
              <a:rPr lang="de-DE" dirty="0"/>
              <a:t>: </a:t>
            </a:r>
            <a:r>
              <a:rPr lang="de-DE" dirty="0" err="1"/>
              <a:t>mean</a:t>
            </a:r>
            <a:r>
              <a:rPr lang="de-DE" dirty="0"/>
              <a:t> RSE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595246-BCF9-4F08-BF40-DD62668A2CB2}"/>
              </a:ext>
            </a:extLst>
          </p:cNvPr>
          <p:cNvSpPr txBox="1">
            <a:spLocks/>
          </p:cNvSpPr>
          <p:nvPr/>
        </p:nvSpPr>
        <p:spPr bwMode="auto">
          <a:xfrm>
            <a:off x="522817" y="1198563"/>
            <a:ext cx="5469467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Deep </a:t>
            </a:r>
            <a:r>
              <a:rPr lang="de-DE" kern="0" dirty="0" err="1"/>
              <a:t>learning</a:t>
            </a:r>
            <a:r>
              <a:rPr lang="de-DE" kern="0" dirty="0"/>
              <a:t>: HT-LCNN</a:t>
            </a:r>
          </a:p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816728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B767-93D8-4F2E-80AC-95727824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Evaluation </a:t>
            </a:r>
            <a:r>
              <a:rPr lang="de-DE" dirty="0" err="1"/>
              <a:t>metric</a:t>
            </a:r>
            <a:r>
              <a:rPr lang="de-DE" dirty="0"/>
              <a:t>: </a:t>
            </a:r>
            <a:r>
              <a:rPr lang="de-DE" dirty="0" err="1"/>
              <a:t>mean</a:t>
            </a:r>
            <a:r>
              <a:rPr lang="de-DE" dirty="0"/>
              <a:t> RSE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595246-BCF9-4F08-BF40-DD62668A2CB2}"/>
              </a:ext>
            </a:extLst>
          </p:cNvPr>
          <p:cNvSpPr txBox="1">
            <a:spLocks/>
          </p:cNvSpPr>
          <p:nvPr/>
        </p:nvSpPr>
        <p:spPr bwMode="auto">
          <a:xfrm>
            <a:off x="522817" y="1198563"/>
            <a:ext cx="10145183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HT-LCNN:</a:t>
            </a:r>
            <a:r>
              <a:rPr lang="zh-CN" altLang="de-DE" kern="0" dirty="0"/>
              <a:t> </a:t>
            </a:r>
            <a:r>
              <a:rPr lang="de-DE" altLang="zh-CN" kern="0" dirty="0" err="1"/>
              <a:t>the</a:t>
            </a:r>
            <a:r>
              <a:rPr lang="de-DE" altLang="zh-CN" kern="0" dirty="0"/>
              <a:t> </a:t>
            </a:r>
            <a:r>
              <a:rPr lang="de-DE" altLang="zh-CN" b="1" kern="0" dirty="0" err="1"/>
              <a:t>predicted</a:t>
            </a:r>
            <a:r>
              <a:rPr lang="de-DE" altLang="zh-CN" kern="0" dirty="0"/>
              <a:t> </a:t>
            </a:r>
            <a:r>
              <a:rPr lang="de-DE" altLang="zh-CN" kern="0" dirty="0" err="1"/>
              <a:t>left</a:t>
            </a:r>
            <a:r>
              <a:rPr lang="de-DE" altLang="zh-CN" kern="0" dirty="0"/>
              <a:t> </a:t>
            </a:r>
            <a:r>
              <a:rPr lang="de-DE" altLang="zh-CN" kern="0" dirty="0" err="1"/>
              <a:t>border</a:t>
            </a:r>
            <a:r>
              <a:rPr lang="de-DE" altLang="zh-CN" kern="0" dirty="0"/>
              <a:t> </a:t>
            </a:r>
            <a:r>
              <a:rPr lang="de-DE" altLang="zh-CN" kern="0" dirty="0" err="1"/>
              <a:t>line</a:t>
            </a:r>
            <a:r>
              <a:rPr lang="de-DE" altLang="zh-CN" kern="0" dirty="0"/>
              <a:t> in </a:t>
            </a:r>
            <a:r>
              <a:rPr lang="de-DE" altLang="zh-CN" kern="0" dirty="0" err="1"/>
              <a:t>the</a:t>
            </a:r>
            <a:r>
              <a:rPr lang="de-DE" altLang="zh-CN" kern="0" dirty="0"/>
              <a:t> </a:t>
            </a:r>
            <a:r>
              <a:rPr lang="de-DE" altLang="zh-CN" kern="0" dirty="0" err="1"/>
              <a:t>left</a:t>
            </a:r>
            <a:r>
              <a:rPr lang="de-DE" altLang="zh-CN" kern="0" dirty="0"/>
              <a:t> </a:t>
            </a:r>
            <a:r>
              <a:rPr lang="de-DE" altLang="zh-CN" kern="0" dirty="0" err="1"/>
              <a:t>side</a:t>
            </a:r>
            <a:r>
              <a:rPr lang="de-DE" altLang="zh-CN" kern="0" dirty="0"/>
              <a:t> </a:t>
            </a:r>
            <a:r>
              <a:rPr lang="de-DE" altLang="zh-CN" kern="0" dirty="0" err="1"/>
              <a:t>of</a:t>
            </a:r>
            <a:r>
              <a:rPr lang="de-DE" altLang="zh-CN" kern="0" dirty="0"/>
              <a:t> </a:t>
            </a:r>
            <a:r>
              <a:rPr lang="de-DE" altLang="zh-CN" kern="0" dirty="0" err="1"/>
              <a:t>the</a:t>
            </a:r>
            <a:r>
              <a:rPr lang="de-DE" altLang="zh-CN" kern="0" dirty="0"/>
              <a:t> </a:t>
            </a:r>
            <a:r>
              <a:rPr lang="de-DE" altLang="zh-CN" b="1" kern="0" dirty="0" err="1"/>
              <a:t>labeled</a:t>
            </a:r>
            <a:endParaRPr lang="de-DE" b="1" kern="0" dirty="0"/>
          </a:p>
          <a:p>
            <a:endParaRPr lang="de-DE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0AAB9-A0BB-4B3C-9599-3127F8BAA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1" y="2007392"/>
            <a:ext cx="5444550" cy="37544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1E820A-4AB6-4616-9448-19C50057D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2007393"/>
            <a:ext cx="5496531" cy="37544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7AE4F-39A8-4EE1-A56E-4940C7E710ED}"/>
              </a:ext>
            </a:extLst>
          </p:cNvPr>
          <p:cNvCxnSpPr>
            <a:cxnSpLocks/>
          </p:cNvCxnSpPr>
          <p:nvPr/>
        </p:nvCxnSpPr>
        <p:spPr>
          <a:xfrm>
            <a:off x="6096000" y="1905000"/>
            <a:ext cx="0" cy="39624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202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B767-93D8-4F2E-80AC-95727824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4.3 Evaluation </a:t>
            </a:r>
            <a:r>
              <a:rPr lang="de-DE" dirty="0" err="1"/>
              <a:t>summary</a:t>
            </a:r>
            <a:r>
              <a:rPr lang="de-DE" dirty="0"/>
              <a:t> </a:t>
            </a:r>
            <a:endParaRPr lang="de-DE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B15D96-98AA-4AF5-A7DE-71A6ACDEE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26" y="1425330"/>
            <a:ext cx="5586995" cy="4572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85CA-4903-418C-99CD-0FDB28079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425329"/>
            <a:ext cx="5577851" cy="457200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5F421-2249-4DE2-A1C9-41D73F0DD66F}"/>
              </a:ext>
            </a:extLst>
          </p:cNvPr>
          <p:cNvCxnSpPr/>
          <p:nvPr/>
        </p:nvCxnSpPr>
        <p:spPr>
          <a:xfrm>
            <a:off x="6096000" y="836612"/>
            <a:ext cx="0" cy="525621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18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70C4-97B0-4F55-96F9-5DEA8C48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52D04-CF50-4EFF-A55A-DF5EFFF67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1 Motivation and Objective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 Fundamental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3 Concept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4 Evaluation and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Analyse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5 Conclusion and Outlook</a:t>
            </a:r>
            <a:endParaRPr lang="de-DE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2F3CE-F082-4BE8-96AD-CA58F638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4161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333376"/>
            <a:ext cx="9215967" cy="561975"/>
          </a:xfrm>
        </p:spPr>
        <p:txBody>
          <a:bodyPr/>
          <a:lstStyle/>
          <a:p>
            <a:r>
              <a:rPr lang="en-US" dirty="0"/>
              <a:t>1.1 Motivation: background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522" y="1204809"/>
            <a:ext cx="6499219" cy="4894262"/>
          </a:xfrm>
        </p:spPr>
        <p:txBody>
          <a:bodyPr/>
          <a:lstStyle/>
          <a:p>
            <a:r>
              <a:rPr lang="de-DE" dirty="0"/>
              <a:t>Stent: a</a:t>
            </a:r>
            <a:r>
              <a:rPr lang="de-DE" altLang="zh-CN" dirty="0"/>
              <a:t>n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b="1" dirty="0" err="1"/>
              <a:t>life-saving</a:t>
            </a:r>
            <a:r>
              <a:rPr lang="de-DE" dirty="0"/>
              <a:t> </a:t>
            </a:r>
            <a:r>
              <a:rPr lang="de-DE" dirty="0" err="1"/>
              <a:t>device</a:t>
            </a:r>
            <a:endParaRPr lang="de-DE" dirty="0"/>
          </a:p>
          <a:p>
            <a:pPr lvl="1"/>
            <a:r>
              <a:rPr lang="de-DE" altLang="zh-CN" dirty="0" err="1"/>
              <a:t>treat</a:t>
            </a:r>
            <a:r>
              <a:rPr lang="de-DE" altLang="zh-CN" dirty="0"/>
              <a:t> </a:t>
            </a:r>
            <a:r>
              <a:rPr lang="de-DE" altLang="zh-CN" dirty="0" err="1"/>
              <a:t>c</a:t>
            </a:r>
            <a:r>
              <a:rPr lang="de-DE" dirty="0" err="1"/>
              <a:t>ardiovascular</a:t>
            </a:r>
            <a:r>
              <a:rPr lang="de-DE" dirty="0"/>
              <a:t> </a:t>
            </a:r>
            <a:r>
              <a:rPr lang="de-DE" dirty="0" err="1"/>
              <a:t>diseases</a:t>
            </a:r>
            <a:r>
              <a:rPr lang="de-DE" dirty="0"/>
              <a:t> [1-2]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Stent </a:t>
            </a:r>
            <a:r>
              <a:rPr lang="de-DE" dirty="0" err="1"/>
              <a:t>manufacture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inspection</a:t>
            </a:r>
            <a:r>
              <a:rPr lang="de-DE" dirty="0"/>
              <a:t>:</a:t>
            </a:r>
            <a:r>
              <a:rPr lang="zh-CN" altLang="de-DE" dirty="0"/>
              <a:t> </a:t>
            </a:r>
            <a:r>
              <a:rPr lang="de-DE" dirty="0" err="1"/>
              <a:t>manual</a:t>
            </a:r>
            <a:r>
              <a:rPr lang="de-DE" dirty="0"/>
              <a:t> vs. </a:t>
            </a:r>
            <a:r>
              <a:rPr lang="de-DE" b="1" dirty="0" err="1"/>
              <a:t>A</a:t>
            </a:r>
            <a:r>
              <a:rPr lang="de-DE" altLang="de-DE" b="1" dirty="0" err="1"/>
              <a:t>utomatic</a:t>
            </a:r>
            <a:endParaRPr lang="de-DE" altLang="de-DE" b="1" dirty="0"/>
          </a:p>
          <a:p>
            <a:pPr lvl="2"/>
            <a:r>
              <a:rPr lang="de-DE" dirty="0"/>
              <a:t>high </a:t>
            </a:r>
            <a:r>
              <a:rPr lang="de-DE" dirty="0" err="1"/>
              <a:t>precision</a:t>
            </a:r>
            <a:endParaRPr lang="de-DE" dirty="0"/>
          </a:p>
          <a:p>
            <a:pPr lvl="2"/>
            <a:r>
              <a:rPr lang="de-DE" dirty="0" err="1"/>
              <a:t>faster</a:t>
            </a:r>
            <a:endParaRPr lang="de-DE" dirty="0"/>
          </a:p>
          <a:p>
            <a:pPr lvl="2"/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cost</a:t>
            </a:r>
            <a:endParaRPr lang="de-DE" dirty="0"/>
          </a:p>
          <a:p>
            <a:endParaRPr lang="de-DE" b="1" dirty="0"/>
          </a:p>
          <a:p>
            <a:r>
              <a:rPr lang="de-DE" b="1" dirty="0" err="1"/>
              <a:t>Automatic</a:t>
            </a:r>
            <a:r>
              <a:rPr lang="de-DE" b="1" dirty="0"/>
              <a:t> </a:t>
            </a:r>
            <a:r>
              <a:rPr lang="de-DE" b="1" dirty="0" err="1"/>
              <a:t>inspect</a:t>
            </a:r>
            <a:r>
              <a:rPr lang="de-DE" b="1" dirty="0"/>
              <a:t> </a:t>
            </a:r>
            <a:r>
              <a:rPr lang="de-DE" b="1" dirty="0" err="1"/>
              <a:t>system</a:t>
            </a:r>
            <a:r>
              <a:rPr lang="de-DE" b="1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desirable</a:t>
            </a:r>
            <a:r>
              <a:rPr lang="de-DE" dirty="0"/>
              <a:t>!</a:t>
            </a:r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95885EA-47A1-4E38-BDC9-E91D49BC05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4704532"/>
              </p:ext>
            </p:extLst>
          </p:nvPr>
        </p:nvGraphicFramePr>
        <p:xfrm>
          <a:off x="6324600" y="850888"/>
          <a:ext cx="5867400" cy="2730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31CC476-C96A-493C-99E5-8329F51C2F70}"/>
              </a:ext>
            </a:extLst>
          </p:cNvPr>
          <p:cNvSpPr txBox="1"/>
          <p:nvPr/>
        </p:nvSpPr>
        <p:spPr>
          <a:xfrm>
            <a:off x="6781800" y="48006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050" name="Picture 2" descr="https://firebasestorage.googleapis.com/v0/b/firescript-577a2.appspot.com/o/imgs%2Fapp%2Ftest_101_goals%2Fx-vF_OvyCg.png?alt=media&amp;token=0be2aec9-95ca-464e-96f3-91e560bb43e2">
            <a:extLst>
              <a:ext uri="{FF2B5EF4-FFF2-40B4-BE49-F238E27FC236}">
                <a16:creationId xmlns:a16="http://schemas.microsoft.com/office/drawing/2014/main" id="{D05B375F-2B65-49C1-BDAE-CD17D802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909" y="3753341"/>
            <a:ext cx="3762781" cy="20945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057C44-0B53-468D-81A9-C6CCFB8DDAB0}"/>
              </a:ext>
            </a:extLst>
          </p:cNvPr>
          <p:cNvSpPr txBox="1"/>
          <p:nvPr/>
        </p:nvSpPr>
        <p:spPr>
          <a:xfrm>
            <a:off x="7376909" y="5847859"/>
            <a:ext cx="376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/>
              <a:t>Stent </a:t>
            </a:r>
            <a:r>
              <a:rPr lang="de-DE" i="1" dirty="0" err="1"/>
              <a:t>implantation</a:t>
            </a:r>
            <a:r>
              <a:rPr lang="de-DE" i="1" dirty="0"/>
              <a:t> </a:t>
            </a:r>
            <a:r>
              <a:rPr lang="de-DE" i="1" dirty="0" err="1"/>
              <a:t>process</a:t>
            </a:r>
            <a:r>
              <a:rPr lang="de-DE" i="1" dirty="0"/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296199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B767-93D8-4F2E-80AC-95727824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 </a:t>
            </a:r>
            <a:r>
              <a:rPr lang="de-DE" dirty="0" err="1"/>
              <a:t>Conclusion</a:t>
            </a:r>
            <a:r>
              <a:rPr lang="de-DE" dirty="0"/>
              <a:t> and </a:t>
            </a:r>
            <a:r>
              <a:rPr lang="de-DE" dirty="0" err="1"/>
              <a:t>outlook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CA6D7-79DC-40FC-BD0E-F837C5BE99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11135783" cy="4894262"/>
          </a:xfrm>
        </p:spPr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Implemented</a:t>
            </a:r>
            <a:r>
              <a:rPr lang="de-DE" dirty="0"/>
              <a:t> / </a:t>
            </a:r>
            <a:r>
              <a:rPr lang="de-DE" dirty="0" err="1"/>
              <a:t>reproduced</a:t>
            </a:r>
            <a:r>
              <a:rPr lang="de-DE" dirty="0"/>
              <a:t> 6 </a:t>
            </a:r>
            <a:r>
              <a:rPr lang="de-DE" dirty="0" err="1"/>
              <a:t>approaches</a:t>
            </a:r>
            <a:endParaRPr lang="de-DE" dirty="0"/>
          </a:p>
          <a:p>
            <a:pPr lvl="1"/>
            <a:r>
              <a:rPr lang="de-DE" dirty="0" err="1"/>
              <a:t>Metric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RSE:</a:t>
            </a:r>
          </a:p>
          <a:p>
            <a:pPr lvl="2"/>
            <a:r>
              <a:rPr lang="de-DE" b="1" dirty="0"/>
              <a:t>DL </a:t>
            </a:r>
            <a:r>
              <a:rPr lang="de-DE" b="1" dirty="0" err="1"/>
              <a:t>models</a:t>
            </a:r>
            <a:r>
              <a:rPr lang="de-DE" b="1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: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b="1" dirty="0"/>
              <a:t>robust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endParaRPr lang="de-DE" dirty="0"/>
          </a:p>
          <a:p>
            <a:pPr lvl="2"/>
            <a:r>
              <a:rPr lang="de-DE" dirty="0" err="1"/>
              <a:t>Lowest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all: </a:t>
            </a:r>
            <a:r>
              <a:rPr lang="de-DE" b="1" dirty="0"/>
              <a:t>HT-LCNN</a:t>
            </a:r>
            <a:r>
              <a:rPr lang="de-DE" dirty="0"/>
              <a:t> 19.77 </a:t>
            </a:r>
            <a:r>
              <a:rPr lang="de-DE" dirty="0" err="1"/>
              <a:t>pixels</a:t>
            </a:r>
            <a:endParaRPr lang="de-DE" dirty="0"/>
          </a:p>
          <a:p>
            <a:pPr lvl="2"/>
            <a:r>
              <a:rPr lang="de-DE" dirty="0" err="1"/>
              <a:t>Lowest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classic </a:t>
            </a:r>
            <a:r>
              <a:rPr lang="de-DE" dirty="0" err="1"/>
              <a:t>methods</a:t>
            </a:r>
            <a:r>
              <a:rPr lang="de-DE" dirty="0"/>
              <a:t>: </a:t>
            </a:r>
            <a:r>
              <a:rPr lang="de-DE" b="1" dirty="0"/>
              <a:t>LSD</a:t>
            </a:r>
            <a:r>
              <a:rPr lang="de-DE" dirty="0"/>
              <a:t> 28.8 </a:t>
            </a:r>
            <a:r>
              <a:rPr lang="de-DE" dirty="0" err="1"/>
              <a:t>pixels</a:t>
            </a:r>
            <a:endParaRPr lang="de-DE" dirty="0"/>
          </a:p>
          <a:p>
            <a:pPr lvl="1"/>
            <a:r>
              <a:rPr lang="de-DE" dirty="0" err="1"/>
              <a:t>M</a:t>
            </a:r>
            <a:r>
              <a:rPr lang="de-DE" altLang="zh-CN" dirty="0" err="1"/>
              <a:t>etric</a:t>
            </a:r>
            <a:r>
              <a:rPr lang="de-DE" altLang="zh-CN" dirty="0"/>
              <a:t> </a:t>
            </a:r>
            <a:r>
              <a:rPr lang="de-DE" altLang="zh-CN" dirty="0" err="1"/>
              <a:t>execution</a:t>
            </a:r>
            <a:r>
              <a:rPr lang="de-DE" altLang="zh-CN" dirty="0"/>
              <a:t> time: F-Clip </a:t>
            </a:r>
            <a:r>
              <a:rPr lang="de-DE" altLang="zh-CN" dirty="0" err="1"/>
              <a:t>is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fastest </a:t>
            </a:r>
            <a:r>
              <a:rPr lang="de-DE" altLang="zh-CN" dirty="0" err="1"/>
              <a:t>with</a:t>
            </a:r>
            <a:r>
              <a:rPr lang="de-DE" altLang="zh-CN" dirty="0"/>
              <a:t> 32 (</a:t>
            </a:r>
            <a:r>
              <a:rPr lang="de-DE" altLang="zh-CN" dirty="0" err="1"/>
              <a:t>ms</a:t>
            </a:r>
            <a:r>
              <a:rPr lang="de-DE" altLang="zh-CN" dirty="0"/>
              <a:t> / </a:t>
            </a:r>
            <a:r>
              <a:rPr lang="de-DE" altLang="zh-CN" dirty="0" err="1"/>
              <a:t>image</a:t>
            </a:r>
            <a:r>
              <a:rPr lang="de-DE" altLang="zh-CN" dirty="0"/>
              <a:t>)</a:t>
            </a:r>
          </a:p>
          <a:p>
            <a:endParaRPr lang="de-DE" dirty="0"/>
          </a:p>
          <a:p>
            <a:r>
              <a:rPr lang="de-DE" dirty="0"/>
              <a:t>Outlook:</a:t>
            </a:r>
          </a:p>
          <a:p>
            <a:pPr lvl="1"/>
            <a:r>
              <a:rPr lang="de-DE" dirty="0"/>
              <a:t>Classic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: </a:t>
            </a:r>
            <a:r>
              <a:rPr lang="de-DE" dirty="0" err="1"/>
              <a:t>based</a:t>
            </a:r>
            <a:r>
              <a:rPr lang="de-DE" dirty="0"/>
              <a:t> on LSD, deal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(robust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Deep </a:t>
            </a:r>
            <a:r>
              <a:rPr lang="de-DE" dirty="0" err="1"/>
              <a:t>learning</a:t>
            </a:r>
            <a:r>
              <a:rPr lang="de-DE" dirty="0"/>
              <a:t>: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junctions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represent</a:t>
            </a:r>
            <a:r>
              <a:rPr lang="de-DE" dirty="0"/>
              <a:t> a </a:t>
            </a:r>
            <a:r>
              <a:rPr lang="de-DE" dirty="0" err="1"/>
              <a:t>border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vertical</a:t>
            </a:r>
            <a:r>
              <a:rPr lang="de-DE" dirty="0"/>
              <a:t> </a:t>
            </a:r>
            <a:r>
              <a:rPr lang="de-DE" dirty="0" err="1"/>
              <a:t>line</a:t>
            </a:r>
            <a:endParaRPr lang="de-DE" dirty="0"/>
          </a:p>
          <a:p>
            <a:pPr lvl="2"/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top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border</a:t>
            </a:r>
            <a:r>
              <a:rPr lang="de-DE" dirty="0"/>
              <a:t> (</a:t>
            </a:r>
            <a:r>
              <a:rPr lang="de-DE" dirty="0" err="1"/>
              <a:t>obstruction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),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percept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human </a:t>
            </a:r>
            <a:r>
              <a:rPr lang="de-DE" dirty="0" err="1"/>
              <a:t>being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19855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10BB427-9A65-46B1-830B-63FC55C36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025"/>
            <a:ext cx="12192000" cy="561975"/>
          </a:xfrm>
        </p:spPr>
        <p:txBody>
          <a:bodyPr/>
          <a:lstStyle/>
          <a:p>
            <a:pPr algn="ctr"/>
            <a:r>
              <a:rPr lang="en-US" altLang="zh-CN" sz="3200" dirty="0"/>
              <a:t>Thank you </a:t>
            </a:r>
            <a:r>
              <a:rPr lang="en-US" altLang="zh-CN" sz="3200" b="0" dirty="0"/>
              <a:t>for your attention!</a:t>
            </a:r>
            <a:endParaRPr lang="zh-CN" altLang="en-US" sz="3200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A8BAD5-2138-4E9B-97C7-EF1B32AC0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5" t="65528" r="1875" b="-85"/>
          <a:stretch/>
        </p:blipFill>
        <p:spPr>
          <a:xfrm>
            <a:off x="76201" y="3429000"/>
            <a:ext cx="12039600" cy="2819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6A77C856-DB87-40D6-B98C-9A71037D6C2B}"/>
              </a:ext>
            </a:extLst>
          </p:cNvPr>
          <p:cNvSpPr/>
          <p:nvPr/>
        </p:nvSpPr>
        <p:spPr>
          <a:xfrm>
            <a:off x="1307559" y="931087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872B8068-A227-483D-BD04-84E1BD0DD5AA}"/>
              </a:ext>
            </a:extLst>
          </p:cNvPr>
          <p:cNvSpPr/>
          <p:nvPr/>
        </p:nvSpPr>
        <p:spPr>
          <a:xfrm>
            <a:off x="12158" y="1632366"/>
            <a:ext cx="3340643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160EDA46-B658-4DDC-95D9-83AF4533C06C}"/>
              </a:ext>
            </a:extLst>
          </p:cNvPr>
          <p:cNvSpPr/>
          <p:nvPr/>
        </p:nvSpPr>
        <p:spPr>
          <a:xfrm>
            <a:off x="431258" y="4125133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 line generator</a:t>
            </a:r>
            <a:endParaRPr lang="de-DE" dirty="0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021B3254-46E2-4830-805E-58DF4EB93209}"/>
              </a:ext>
            </a:extLst>
          </p:cNvPr>
          <p:cNvSpPr/>
          <p:nvPr/>
        </p:nvSpPr>
        <p:spPr>
          <a:xfrm>
            <a:off x="1307559" y="5669242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A8BF781A-FFB7-44B5-8394-3AE33A900D07}"/>
              </a:ext>
            </a:extLst>
          </p:cNvPr>
          <p:cNvSpPr/>
          <p:nvPr/>
        </p:nvSpPr>
        <p:spPr>
          <a:xfrm>
            <a:off x="12157" y="4939651"/>
            <a:ext cx="3035843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25845E-34F5-41B9-BBEF-EBB98FB66486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flipH="1">
            <a:off x="1682480" y="1372943"/>
            <a:ext cx="6079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85FF7A-582A-4810-9ACD-D1D6558A4E5F}"/>
              </a:ext>
            </a:extLst>
          </p:cNvPr>
          <p:cNvCxnSpPr>
            <a:cxnSpLocks/>
            <a:stCxn id="7" idx="4"/>
            <a:endCxn id="20" idx="0"/>
          </p:cNvCxnSpPr>
          <p:nvPr/>
        </p:nvCxnSpPr>
        <p:spPr>
          <a:xfrm>
            <a:off x="1682480" y="2241966"/>
            <a:ext cx="6078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9EFA62-6938-40F3-AEFA-C07A9AB45F7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1688558" y="3053838"/>
            <a:ext cx="0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33C452-854E-4912-BD33-EBB365A18D4F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88558" y="3863064"/>
            <a:ext cx="0" cy="40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36DDE2-4203-4CAD-BD3A-786E4B2F3B33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682480" y="4677582"/>
            <a:ext cx="6078" cy="27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E55BDB-33BB-49E0-9E57-20F7767D802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682480" y="5549251"/>
            <a:ext cx="6079" cy="11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7D639592-35D3-4723-A5EC-4E7FB4B70895}"/>
              </a:ext>
            </a:extLst>
          </p:cNvPr>
          <p:cNvSpPr/>
          <p:nvPr/>
        </p:nvSpPr>
        <p:spPr>
          <a:xfrm>
            <a:off x="431258" y="3310615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</a:t>
            </a:r>
            <a:r>
              <a:rPr lang="en-US" dirty="0"/>
              <a:t> edge extractor</a:t>
            </a:r>
            <a:endParaRPr lang="de-DE" dirty="0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0C97CECA-4413-4DEC-8683-517C7DD79E82}"/>
              </a:ext>
            </a:extLst>
          </p:cNvPr>
          <p:cNvSpPr/>
          <p:nvPr/>
        </p:nvSpPr>
        <p:spPr>
          <a:xfrm>
            <a:off x="431258" y="2501389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detector</a:t>
            </a:r>
            <a:endParaRPr lang="de-DE" dirty="0"/>
          </a:p>
        </p:txBody>
      </p:sp>
      <p:sp>
        <p:nvSpPr>
          <p:cNvPr id="42" name="Flowchart: Terminator 41">
            <a:extLst>
              <a:ext uri="{FF2B5EF4-FFF2-40B4-BE49-F238E27FC236}">
                <a16:creationId xmlns:a16="http://schemas.microsoft.com/office/drawing/2014/main" id="{06BA6671-8FD8-408C-95AB-DB0BDBE514A1}"/>
              </a:ext>
            </a:extLst>
          </p:cNvPr>
          <p:cNvSpPr/>
          <p:nvPr/>
        </p:nvSpPr>
        <p:spPr>
          <a:xfrm>
            <a:off x="10134600" y="931087"/>
            <a:ext cx="762000" cy="441856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43" name="Flowchart: Data 42">
            <a:extLst>
              <a:ext uri="{FF2B5EF4-FFF2-40B4-BE49-F238E27FC236}">
                <a16:creationId xmlns:a16="http://schemas.microsoft.com/office/drawing/2014/main" id="{19DCAB02-43B6-48B0-9D32-803C851200CF}"/>
              </a:ext>
            </a:extLst>
          </p:cNvPr>
          <p:cNvSpPr/>
          <p:nvPr/>
        </p:nvSpPr>
        <p:spPr>
          <a:xfrm>
            <a:off x="8839199" y="1632366"/>
            <a:ext cx="3352801" cy="609600"/>
          </a:xfrm>
          <a:prstGeom prst="flowChartInputOutp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05EDB137-7512-4E89-8BBE-F1A0B86A136C}"/>
              </a:ext>
            </a:extLst>
          </p:cNvPr>
          <p:cNvSpPr/>
          <p:nvPr/>
        </p:nvSpPr>
        <p:spPr>
          <a:xfrm>
            <a:off x="9200130" y="4115090"/>
            <a:ext cx="2628901" cy="552449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Head: line prediction</a:t>
            </a:r>
            <a:endParaRPr lang="de-DE" dirty="0"/>
          </a:p>
        </p:txBody>
      </p:sp>
      <p:sp>
        <p:nvSpPr>
          <p:cNvPr id="45" name="Flowchart: Terminator 44">
            <a:extLst>
              <a:ext uri="{FF2B5EF4-FFF2-40B4-BE49-F238E27FC236}">
                <a16:creationId xmlns:a16="http://schemas.microsoft.com/office/drawing/2014/main" id="{D81E7EF9-B3AC-4F69-B564-FBBDDF3EC7E3}"/>
              </a:ext>
            </a:extLst>
          </p:cNvPr>
          <p:cNvSpPr/>
          <p:nvPr/>
        </p:nvSpPr>
        <p:spPr>
          <a:xfrm>
            <a:off x="10134600" y="5669242"/>
            <a:ext cx="762000" cy="441856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46" name="Flowchart: Data 45">
            <a:extLst>
              <a:ext uri="{FF2B5EF4-FFF2-40B4-BE49-F238E27FC236}">
                <a16:creationId xmlns:a16="http://schemas.microsoft.com/office/drawing/2014/main" id="{436017FA-F566-4EA7-9F9A-3ACBF9218580}"/>
              </a:ext>
            </a:extLst>
          </p:cNvPr>
          <p:cNvSpPr/>
          <p:nvPr/>
        </p:nvSpPr>
        <p:spPr>
          <a:xfrm>
            <a:off x="8915401" y="4939651"/>
            <a:ext cx="3200398" cy="609600"/>
          </a:xfrm>
          <a:prstGeom prst="flowChartInputOutp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E0E3BBE-06DA-4A2E-979A-64A80CE39327}"/>
              </a:ext>
            </a:extLst>
          </p:cNvPr>
          <p:cNvCxnSpPr>
            <a:cxnSpLocks/>
            <a:stCxn id="42" idx="2"/>
            <a:endCxn id="43" idx="1"/>
          </p:cNvCxnSpPr>
          <p:nvPr/>
        </p:nvCxnSpPr>
        <p:spPr>
          <a:xfrm>
            <a:off x="10515600" y="1372943"/>
            <a:ext cx="0" cy="25942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4AAA29-3FE6-4358-B515-5749D9537295}"/>
              </a:ext>
            </a:extLst>
          </p:cNvPr>
          <p:cNvCxnSpPr>
            <a:cxnSpLocks/>
            <a:stCxn id="43" idx="4"/>
            <a:endCxn id="54" idx="0"/>
          </p:cNvCxnSpPr>
          <p:nvPr/>
        </p:nvCxnSpPr>
        <p:spPr>
          <a:xfrm flipH="1">
            <a:off x="10514581" y="2241966"/>
            <a:ext cx="1019" cy="24938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F093E64-98C9-4999-B807-BD26C6A8996C}"/>
              </a:ext>
            </a:extLst>
          </p:cNvPr>
          <p:cNvCxnSpPr>
            <a:cxnSpLocks/>
            <a:stCxn id="54" idx="2"/>
            <a:endCxn id="53" idx="0"/>
          </p:cNvCxnSpPr>
          <p:nvPr/>
        </p:nvCxnSpPr>
        <p:spPr>
          <a:xfrm>
            <a:off x="10514581" y="3043795"/>
            <a:ext cx="0" cy="2567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02C6FEA-12F2-4467-A3DB-DEF051685067}"/>
              </a:ext>
            </a:extLst>
          </p:cNvPr>
          <p:cNvCxnSpPr>
            <a:cxnSpLocks/>
            <a:stCxn id="53" idx="2"/>
            <a:endCxn id="44" idx="0"/>
          </p:cNvCxnSpPr>
          <p:nvPr/>
        </p:nvCxnSpPr>
        <p:spPr>
          <a:xfrm>
            <a:off x="10514581" y="3853021"/>
            <a:ext cx="0" cy="26206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F5CDC38-8320-4FFC-BE33-5F6F87AA983C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0514581" y="4667539"/>
            <a:ext cx="0" cy="24142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56A9D32-EA08-41C0-9E3D-2F40A36A2E29}"/>
              </a:ext>
            </a:extLst>
          </p:cNvPr>
          <p:cNvCxnSpPr>
            <a:cxnSpLocks/>
            <a:stCxn id="46" idx="4"/>
            <a:endCxn id="45" idx="0"/>
          </p:cNvCxnSpPr>
          <p:nvPr/>
        </p:nvCxnSpPr>
        <p:spPr>
          <a:xfrm>
            <a:off x="10515600" y="5549251"/>
            <a:ext cx="0" cy="11999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0063484C-6D6C-476B-9179-DEE1A84CF0ED}"/>
              </a:ext>
            </a:extLst>
          </p:cNvPr>
          <p:cNvSpPr/>
          <p:nvPr/>
        </p:nvSpPr>
        <p:spPr>
          <a:xfrm>
            <a:off x="9200130" y="3300572"/>
            <a:ext cx="2628901" cy="552449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Head: multitask learner</a:t>
            </a:r>
            <a:endParaRPr lang="de-DE" dirty="0"/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AF8AD1C0-8771-4349-A748-76067C116C63}"/>
              </a:ext>
            </a:extLst>
          </p:cNvPr>
          <p:cNvSpPr/>
          <p:nvPr/>
        </p:nvSpPr>
        <p:spPr>
          <a:xfrm>
            <a:off x="9200130" y="2491346"/>
            <a:ext cx="2628901" cy="552449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Backbone</a:t>
            </a:r>
            <a:endParaRPr lang="de-DE" dirty="0"/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9D3F9377-62A8-457C-BDE7-53BF5010351D}"/>
              </a:ext>
            </a:extLst>
          </p:cNvPr>
          <p:cNvSpPr/>
          <p:nvPr/>
        </p:nvSpPr>
        <p:spPr>
          <a:xfrm>
            <a:off x="9080553" y="2361958"/>
            <a:ext cx="2891526" cy="2457702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lowchart: Process 56">
            <a:extLst>
              <a:ext uri="{FF2B5EF4-FFF2-40B4-BE49-F238E27FC236}">
                <a16:creationId xmlns:a16="http://schemas.microsoft.com/office/drawing/2014/main" id="{279FCEAC-815F-4033-88D7-03073C07B7CD}"/>
              </a:ext>
            </a:extLst>
          </p:cNvPr>
          <p:cNvSpPr/>
          <p:nvPr/>
        </p:nvSpPr>
        <p:spPr>
          <a:xfrm>
            <a:off x="230637" y="2354689"/>
            <a:ext cx="2891526" cy="788328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302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- Reference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[1]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08103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Motivation: background (</a:t>
            </a:r>
            <a:r>
              <a:rPr lang="de-DE" altLang="zh-CN" dirty="0"/>
              <a:t>Stent4Tomorrow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7051" y="987426"/>
            <a:ext cx="5469467" cy="2687637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A86707-C327-44DA-BCB3-D96ADB176426}"/>
              </a:ext>
            </a:extLst>
          </p:cNvPr>
          <p:cNvCxnSpPr>
            <a:cxnSpLocks/>
          </p:cNvCxnSpPr>
          <p:nvPr/>
        </p:nvCxnSpPr>
        <p:spPr>
          <a:xfrm>
            <a:off x="7649594" y="2226736"/>
            <a:ext cx="732406" cy="446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927ED5-4FDE-4A47-876F-83216760348B}"/>
              </a:ext>
            </a:extLst>
          </p:cNvPr>
          <p:cNvGrpSpPr/>
          <p:nvPr/>
        </p:nvGrpSpPr>
        <p:grpSpPr>
          <a:xfrm>
            <a:off x="95174" y="2483898"/>
            <a:ext cx="3558544" cy="3612102"/>
            <a:chOff x="0" y="2471248"/>
            <a:chExt cx="3558544" cy="361210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D6F7CD4-7F53-4C38-AD24-2EB876C7E651}"/>
                </a:ext>
              </a:extLst>
            </p:cNvPr>
            <p:cNvGrpSpPr/>
            <p:nvPr/>
          </p:nvGrpSpPr>
          <p:grpSpPr>
            <a:xfrm>
              <a:off x="0" y="2471248"/>
              <a:ext cx="3558544" cy="3233191"/>
              <a:chOff x="-225437" y="2640698"/>
              <a:chExt cx="3558544" cy="323319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DFB5AFF-C193-4C10-8EC1-1A36B9A21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25437" y="2640698"/>
                <a:ext cx="3558544" cy="3233191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98798AD-1287-44F2-B42E-892FAB7FB092}"/>
                  </a:ext>
                </a:extLst>
              </p:cNvPr>
              <p:cNvSpPr/>
              <p:nvPr/>
            </p:nvSpPr>
            <p:spPr>
              <a:xfrm>
                <a:off x="1522085" y="2842777"/>
                <a:ext cx="599226" cy="9906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99E51E7-82D6-4A66-AF27-A11A2C618AD1}"/>
                </a:ext>
              </a:extLst>
            </p:cNvPr>
            <p:cNvSpPr txBox="1"/>
            <p:nvPr/>
          </p:nvSpPr>
          <p:spPr>
            <a:xfrm>
              <a:off x="369572" y="571401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 err="1"/>
                <a:t>manufacturing</a:t>
              </a:r>
              <a:r>
                <a:rPr lang="de-DE" i="1" dirty="0"/>
                <a:t> </a:t>
              </a:r>
              <a:r>
                <a:rPr lang="de-DE" i="1" dirty="0" err="1"/>
                <a:t>system</a:t>
              </a:r>
              <a:r>
                <a:rPr lang="de-DE" i="1" dirty="0"/>
                <a:t> [3]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3C6125B-51AB-4B14-8AE4-52D1176B1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405" y="1014450"/>
            <a:ext cx="3269700" cy="22782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98BA557-2877-42A2-AE1A-E3C78A1DBF5E}"/>
              </a:ext>
            </a:extLst>
          </p:cNvPr>
          <p:cNvSpPr txBox="1"/>
          <p:nvPr/>
        </p:nvSpPr>
        <p:spPr>
          <a:xfrm>
            <a:off x="3992975" y="3288268"/>
            <a:ext cx="3544560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i="1" dirty="0" err="1"/>
              <a:t>visual</a:t>
            </a:r>
            <a:r>
              <a:rPr lang="de-DE" i="1" dirty="0"/>
              <a:t> </a:t>
            </a:r>
            <a:r>
              <a:rPr lang="de-DE" i="1" dirty="0" err="1"/>
              <a:t>inspection</a:t>
            </a:r>
            <a:r>
              <a:rPr lang="de-DE" i="1" dirty="0"/>
              <a:t> </a:t>
            </a:r>
            <a:r>
              <a:rPr lang="de-DE" i="1" dirty="0" err="1"/>
              <a:t>related</a:t>
            </a:r>
            <a:r>
              <a:rPr lang="de-DE" i="1" dirty="0"/>
              <a:t> </a:t>
            </a:r>
            <a:r>
              <a:rPr lang="de-DE" i="1" dirty="0" err="1"/>
              <a:t>parts</a:t>
            </a:r>
            <a:r>
              <a:rPr lang="de-DE" i="1" dirty="0"/>
              <a:t> [3]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ACD84D-B386-4E68-962C-3DB44F3243EB}"/>
              </a:ext>
            </a:extLst>
          </p:cNvPr>
          <p:cNvCxnSpPr>
            <a:cxnSpLocks/>
            <a:stCxn id="14" idx="7"/>
          </p:cNvCxnSpPr>
          <p:nvPr/>
        </p:nvCxnSpPr>
        <p:spPr>
          <a:xfrm flipV="1">
            <a:off x="2354167" y="2320484"/>
            <a:ext cx="1621923" cy="510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86FFD0C-28F0-4C7B-8849-6DFBB4E90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194" y="2811996"/>
            <a:ext cx="4347632" cy="29863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C5E2305-E0EC-4515-A86B-328865852375}"/>
              </a:ext>
            </a:extLst>
          </p:cNvPr>
          <p:cNvSpPr/>
          <p:nvPr/>
        </p:nvSpPr>
        <p:spPr>
          <a:xfrm>
            <a:off x="9472294" y="4070873"/>
            <a:ext cx="1082541" cy="642284"/>
          </a:xfrm>
          <a:custGeom>
            <a:avLst/>
            <a:gdLst>
              <a:gd name="connsiteX0" fmla="*/ 565150 w 1092200"/>
              <a:gd name="connsiteY0" fmla="*/ 0 h 635000"/>
              <a:gd name="connsiteX1" fmla="*/ 0 w 1092200"/>
              <a:gd name="connsiteY1" fmla="*/ 298450 h 635000"/>
              <a:gd name="connsiteX2" fmla="*/ 577850 w 1092200"/>
              <a:gd name="connsiteY2" fmla="*/ 635000 h 635000"/>
              <a:gd name="connsiteX3" fmla="*/ 1092200 w 1092200"/>
              <a:gd name="connsiteY3" fmla="*/ 279400 h 635000"/>
              <a:gd name="connsiteX4" fmla="*/ 565150 w 1092200"/>
              <a:gd name="connsiteY4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2200" h="635000">
                <a:moveTo>
                  <a:pt x="565150" y="0"/>
                </a:moveTo>
                <a:lnTo>
                  <a:pt x="0" y="298450"/>
                </a:lnTo>
                <a:lnTo>
                  <a:pt x="577850" y="635000"/>
                </a:lnTo>
                <a:lnTo>
                  <a:pt x="1092200" y="279400"/>
                </a:lnTo>
                <a:lnTo>
                  <a:pt x="565150" y="0"/>
                </a:lnTo>
                <a:close/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5B6F3A-4206-4F0C-A2EF-B2F8DC65F90D}"/>
              </a:ext>
            </a:extLst>
          </p:cNvPr>
          <p:cNvSpPr txBox="1"/>
          <p:nvPr/>
        </p:nvSpPr>
        <p:spPr>
          <a:xfrm>
            <a:off x="8790118" y="5786856"/>
            <a:ext cx="2265783" cy="3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focus</a:t>
            </a:r>
            <a:r>
              <a:rPr lang="de-DE" i="1" dirty="0"/>
              <a:t> on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altLang="zh-CN" i="1" dirty="0" err="1"/>
              <a:t>stent</a:t>
            </a:r>
            <a:r>
              <a:rPr lang="de-DE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120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20E0E8B-0940-434B-B19E-65BC60E14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94" y="2811996"/>
            <a:ext cx="4347632" cy="29863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</a:t>
            </a:r>
            <a:r>
              <a:rPr lang="de-DE" dirty="0" err="1"/>
              <a:t>Objective</a:t>
            </a:r>
            <a:r>
              <a:rPr lang="de-DE" dirty="0"/>
              <a:t>: </a:t>
            </a:r>
            <a:r>
              <a:rPr lang="de-DE" altLang="zh-CN" dirty="0" err="1"/>
              <a:t>b</a:t>
            </a:r>
            <a:r>
              <a:rPr lang="de-DE" dirty="0" err="1"/>
              <a:t>orders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6" y="1198563"/>
            <a:ext cx="6792381" cy="4894262"/>
          </a:xfrm>
        </p:spPr>
        <p:txBody>
          <a:bodyPr/>
          <a:lstStyle/>
          <a:p>
            <a:r>
              <a:rPr lang="de-DE" dirty="0" err="1"/>
              <a:t>I</a:t>
            </a:r>
            <a:r>
              <a:rPr lang="de-DE" altLang="zh-CN" dirty="0" err="1"/>
              <a:t>ssue</a:t>
            </a:r>
            <a:r>
              <a:rPr lang="de-DE" altLang="zh-CN" dirty="0"/>
              <a:t> 1: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size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b="1" dirty="0"/>
              <a:t>pitch</a:t>
            </a:r>
            <a:endParaRPr lang="de-DE" altLang="zh-CN" dirty="0"/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zh-CN" altLang="de-DE" dirty="0"/>
              <a:t>“</a:t>
            </a:r>
            <a:r>
              <a:rPr lang="de-DE" dirty="0" err="1"/>
              <a:t>enlarge</a:t>
            </a:r>
            <a:r>
              <a:rPr lang="zh-CN" altLang="de-DE" dirty="0"/>
              <a:t>”</a:t>
            </a:r>
            <a:r>
              <a:rPr lang="de-DE" dirty="0"/>
              <a:t>?</a:t>
            </a:r>
          </a:p>
          <a:p>
            <a:r>
              <a:rPr lang="de-DE" dirty="0" err="1"/>
              <a:t>I</a:t>
            </a:r>
            <a:r>
              <a:rPr lang="de-DE" altLang="zh-CN" dirty="0" err="1"/>
              <a:t>ssue</a:t>
            </a:r>
            <a:r>
              <a:rPr lang="de-DE" altLang="zh-CN" dirty="0"/>
              <a:t> 2: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background</a:t>
            </a:r>
            <a:endParaRPr lang="de-DE" altLang="zh-CN" dirty="0"/>
          </a:p>
          <a:p>
            <a:pPr lvl="1"/>
            <a:r>
              <a:rPr lang="de-DE" altLang="zh-CN" dirty="0" err="1"/>
              <a:t>single</a:t>
            </a:r>
            <a:r>
              <a:rPr lang="de-DE" altLang="zh-CN" dirty="0"/>
              <a:t> </a:t>
            </a:r>
            <a:r>
              <a:rPr lang="de-DE" altLang="zh-CN" dirty="0" err="1"/>
              <a:t>image</a:t>
            </a:r>
            <a:r>
              <a:rPr lang="de-DE" altLang="zh-CN" dirty="0"/>
              <a:t> </a:t>
            </a:r>
            <a:r>
              <a:rPr lang="de-DE" altLang="zh-CN" dirty="0" err="1"/>
              <a:t>size</a:t>
            </a:r>
            <a:r>
              <a:rPr lang="de-DE" dirty="0"/>
              <a:t> (3 ~ 8 MB)</a:t>
            </a:r>
            <a:endParaRPr lang="de-DE" altLang="zh-CN" dirty="0"/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remove</a:t>
            </a:r>
            <a:r>
              <a:rPr lang="de-DE" dirty="0"/>
              <a:t>?</a:t>
            </a:r>
          </a:p>
          <a:p>
            <a:pPr lvl="2"/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b="1" dirty="0"/>
              <a:t>Solution</a:t>
            </a:r>
            <a:r>
              <a:rPr lang="de-DE" dirty="0"/>
              <a:t>: </a:t>
            </a:r>
            <a:r>
              <a:rPr lang="de-DE" dirty="0" err="1"/>
              <a:t>borders</a:t>
            </a:r>
            <a:r>
              <a:rPr lang="de-DE" dirty="0"/>
              <a:t> </a:t>
            </a:r>
            <a:r>
              <a:rPr lang="de-DE" dirty="0" err="1"/>
              <a:t>extraction</a:t>
            </a:r>
            <a:r>
              <a:rPr lang="de-DE" dirty="0"/>
              <a:t>!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Extra</a:t>
            </a:r>
            <a:r>
              <a:rPr lang="de-DE" dirty="0"/>
              <a:t>: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mapping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(</a:t>
            </a:r>
            <a:r>
              <a:rPr lang="de-DE" dirty="0" err="1"/>
              <a:t>pixel</a:t>
            </a:r>
            <a:r>
              <a:rPr lang="de-DE" dirty="0"/>
              <a:t>) and human </a:t>
            </a:r>
            <a:r>
              <a:rPr lang="de-DE" dirty="0" err="1"/>
              <a:t>perception</a:t>
            </a:r>
            <a:r>
              <a:rPr lang="de-DE" dirty="0"/>
              <a:t> (mm) </a:t>
            </a:r>
          </a:p>
          <a:p>
            <a:pPr marL="457200" lvl="1" indent="0">
              <a:buNone/>
            </a:pPr>
            <a:r>
              <a:rPr lang="de-DE" dirty="0"/>
              <a:t>1.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mandrel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(in </a:t>
            </a:r>
            <a:r>
              <a:rPr lang="de-DE" b="1" dirty="0"/>
              <a:t>mm</a:t>
            </a:r>
            <a:r>
              <a:rPr lang="de-DE" dirty="0"/>
              <a:t>)</a:t>
            </a:r>
          </a:p>
          <a:p>
            <a:pPr marL="457200" lvl="1" indent="0">
              <a:buNone/>
            </a:pPr>
            <a:r>
              <a:rPr lang="de-DE" dirty="0"/>
              <a:t>2.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borders</a:t>
            </a:r>
            <a:r>
              <a:rPr lang="de-DE" dirty="0"/>
              <a:t> (in </a:t>
            </a:r>
            <a:r>
              <a:rPr lang="de-DE" b="1" dirty="0" err="1"/>
              <a:t>pixel</a:t>
            </a:r>
            <a:r>
              <a:rPr lang="de-DE" dirty="0"/>
              <a:t>)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FE7B54-8D29-44D3-8149-76A25B5F484E}"/>
              </a:ext>
            </a:extLst>
          </p:cNvPr>
          <p:cNvCxnSpPr>
            <a:cxnSpLocks/>
          </p:cNvCxnSpPr>
          <p:nvPr/>
        </p:nvCxnSpPr>
        <p:spPr>
          <a:xfrm>
            <a:off x="10820400" y="2811996"/>
            <a:ext cx="0" cy="2952445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CF18EB-9872-4E02-8C34-E5A5AA664F15}"/>
              </a:ext>
            </a:extLst>
          </p:cNvPr>
          <p:cNvCxnSpPr>
            <a:cxnSpLocks/>
          </p:cNvCxnSpPr>
          <p:nvPr/>
        </p:nvCxnSpPr>
        <p:spPr>
          <a:xfrm>
            <a:off x="8804536" y="2834411"/>
            <a:ext cx="0" cy="2952445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8551A0-DBDB-41F2-9FB4-996F88EB37CD}"/>
              </a:ext>
            </a:extLst>
          </p:cNvPr>
          <p:cNvSpPr/>
          <p:nvPr/>
        </p:nvSpPr>
        <p:spPr>
          <a:xfrm>
            <a:off x="9472294" y="4070873"/>
            <a:ext cx="1082541" cy="642284"/>
          </a:xfrm>
          <a:custGeom>
            <a:avLst/>
            <a:gdLst>
              <a:gd name="connsiteX0" fmla="*/ 565150 w 1092200"/>
              <a:gd name="connsiteY0" fmla="*/ 0 h 635000"/>
              <a:gd name="connsiteX1" fmla="*/ 0 w 1092200"/>
              <a:gd name="connsiteY1" fmla="*/ 298450 h 635000"/>
              <a:gd name="connsiteX2" fmla="*/ 577850 w 1092200"/>
              <a:gd name="connsiteY2" fmla="*/ 635000 h 635000"/>
              <a:gd name="connsiteX3" fmla="*/ 1092200 w 1092200"/>
              <a:gd name="connsiteY3" fmla="*/ 279400 h 635000"/>
              <a:gd name="connsiteX4" fmla="*/ 565150 w 1092200"/>
              <a:gd name="connsiteY4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2200" h="635000">
                <a:moveTo>
                  <a:pt x="565150" y="0"/>
                </a:moveTo>
                <a:lnTo>
                  <a:pt x="0" y="298450"/>
                </a:lnTo>
                <a:lnTo>
                  <a:pt x="577850" y="635000"/>
                </a:lnTo>
                <a:lnTo>
                  <a:pt x="1092200" y="279400"/>
                </a:lnTo>
                <a:lnTo>
                  <a:pt x="565150" y="0"/>
                </a:lnTo>
                <a:close/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52D59B-BE67-4A32-A548-6E92A3C35522}"/>
              </a:ext>
            </a:extLst>
          </p:cNvPr>
          <p:cNvSpPr txBox="1"/>
          <p:nvPr/>
        </p:nvSpPr>
        <p:spPr>
          <a:xfrm>
            <a:off x="8790118" y="5786856"/>
            <a:ext cx="2265783" cy="3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focus</a:t>
            </a:r>
            <a:r>
              <a:rPr lang="de-DE" i="1" dirty="0"/>
              <a:t> on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altLang="zh-CN" i="1" dirty="0" err="1"/>
              <a:t>stent</a:t>
            </a:r>
            <a:r>
              <a:rPr lang="de-DE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31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70C4-97B0-4F55-96F9-5DEA8C48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52D04-CF50-4EFF-A55A-DF5EFFF67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1 Motivation and Objective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2 Fundamental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 Concept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 Evaluation and </a:t>
            </a:r>
            <a:r>
              <a:rPr lang="en-US" dirty="0" err="1"/>
              <a:t>Analyse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5 Conclusion and Outlook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2F3CE-F082-4BE8-96AD-CA58F638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385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6286-CDD8-40D3-9751-A66161AB0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333376"/>
            <a:ext cx="9215967" cy="561975"/>
          </a:xfrm>
        </p:spPr>
        <p:txBody>
          <a:bodyPr/>
          <a:lstStyle/>
          <a:p>
            <a:r>
              <a:rPr lang="en-US" dirty="0"/>
              <a:t>2 Fundamental: research domain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43272-51C3-493A-9DBE-A420C4945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6063191" cy="4894262"/>
          </a:xfrm>
        </p:spPr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LSD (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segment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)</a:t>
            </a:r>
            <a:r>
              <a:rPr lang="zh-CN" altLang="de-DE" dirty="0"/>
              <a:t>？</a:t>
            </a:r>
            <a:endParaRPr lang="de-DE" altLang="zh-CN" dirty="0"/>
          </a:p>
          <a:p>
            <a:pPr lvl="1"/>
            <a:r>
              <a:rPr lang="de-DE" dirty="0" err="1"/>
              <a:t>straightforward</a:t>
            </a:r>
            <a:endParaRPr lang="de-DE" dirty="0"/>
          </a:p>
          <a:p>
            <a:endParaRPr lang="de-DE" dirty="0"/>
          </a:p>
          <a:p>
            <a:r>
              <a:rPr lang="de-DE" dirty="0"/>
              <a:t>P</a:t>
            </a:r>
            <a:r>
              <a:rPr lang="de-DE" altLang="zh-CN" dirty="0"/>
              <a:t>art I: classic </a:t>
            </a:r>
            <a:r>
              <a:rPr lang="de-DE" altLang="zh-CN" dirty="0" err="1"/>
              <a:t>image</a:t>
            </a:r>
            <a:r>
              <a:rPr lang="de-DE" altLang="zh-CN" dirty="0"/>
              <a:t> </a:t>
            </a:r>
            <a:r>
              <a:rPr lang="de-DE" altLang="zh-CN" dirty="0" err="1"/>
              <a:t>process</a:t>
            </a:r>
            <a:endParaRPr lang="de-DE" altLang="zh-CN" dirty="0"/>
          </a:p>
          <a:p>
            <a:pPr lvl="1"/>
            <a:r>
              <a:rPr lang="de-DE" altLang="zh-CN" dirty="0"/>
              <a:t>4 </a:t>
            </a:r>
            <a:r>
              <a:rPr lang="de-DE" altLang="zh-CN" dirty="0" err="1"/>
              <a:t>approaches</a:t>
            </a:r>
            <a:endParaRPr lang="de-DE" altLang="zh-CN" dirty="0"/>
          </a:p>
          <a:p>
            <a:pPr marL="0" indent="0">
              <a:buNone/>
            </a:pPr>
            <a:endParaRPr lang="de-DE" altLang="zh-CN" dirty="0"/>
          </a:p>
          <a:p>
            <a:r>
              <a:rPr lang="de-DE" dirty="0"/>
              <a:t>Part II: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pPr lvl="1"/>
            <a:r>
              <a:rPr lang="de-DE" dirty="0"/>
              <a:t>2 </a:t>
            </a:r>
            <a:r>
              <a:rPr lang="de-DE" dirty="0" err="1"/>
              <a:t>approaches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323C6-0EFE-418E-95CC-C826409933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F9A92AC6-62F8-4A48-B166-A762E3C5BE5F}"/>
              </a:ext>
            </a:extLst>
          </p:cNvPr>
          <p:cNvSpPr/>
          <p:nvPr/>
        </p:nvSpPr>
        <p:spPr>
          <a:xfrm>
            <a:off x="9431868" y="1607732"/>
            <a:ext cx="914400" cy="762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69F728CD-415D-4147-B98A-290F1F6CAC82}"/>
              </a:ext>
            </a:extLst>
          </p:cNvPr>
          <p:cNvSpPr/>
          <p:nvPr/>
        </p:nvSpPr>
        <p:spPr>
          <a:xfrm>
            <a:off x="7620000" y="4884332"/>
            <a:ext cx="304800" cy="3048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9F91BCB-232A-4886-B86F-E4902EDBCC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rot="10800000" flipH="1">
            <a:off x="7620000" y="1607732"/>
            <a:ext cx="2269068" cy="3429000"/>
          </a:xfrm>
          <a:prstGeom prst="curvedConnector4">
            <a:avLst>
              <a:gd name="adj1" fmla="val -10075"/>
              <a:gd name="adj2" fmla="val 1066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EA6FCAB-99C7-4D62-B3CA-ED9EF1C63597}"/>
              </a:ext>
            </a:extLst>
          </p:cNvPr>
          <p:cNvCxnSpPr>
            <a:cxnSpLocks/>
            <a:stCxn id="7" idx="4"/>
            <a:endCxn id="6" idx="4"/>
          </p:cNvCxnSpPr>
          <p:nvPr/>
        </p:nvCxnSpPr>
        <p:spPr>
          <a:xfrm rot="5400000" flipH="1" flipV="1">
            <a:off x="7414161" y="2257027"/>
            <a:ext cx="3290343" cy="2573867"/>
          </a:xfrm>
          <a:prstGeom prst="curvedConnector4">
            <a:avLst>
              <a:gd name="adj1" fmla="val -23545"/>
              <a:gd name="adj2" fmla="val 1436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8081391-01A6-4649-8503-C12A7D98E51A}"/>
              </a:ext>
            </a:extLst>
          </p:cNvPr>
          <p:cNvCxnSpPr>
            <a:cxnSpLocks/>
            <a:stCxn id="7" idx="6"/>
            <a:endCxn id="6" idx="3"/>
          </p:cNvCxnSpPr>
          <p:nvPr/>
        </p:nvCxnSpPr>
        <p:spPr>
          <a:xfrm flipV="1">
            <a:off x="7924800" y="2369730"/>
            <a:ext cx="2246833" cy="266700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21B7FB3-A101-414C-A6B8-EE8B7D31DECE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5400000" flipH="1" flipV="1">
            <a:off x="7033163" y="2530263"/>
            <a:ext cx="3030180" cy="176723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6091B6-A5C9-476F-AB6E-DF2F7D22B9B2}"/>
              </a:ext>
            </a:extLst>
          </p:cNvPr>
          <p:cNvCxnSpPr>
            <a:stCxn id="7" idx="7"/>
            <a:endCxn id="6" idx="2"/>
          </p:cNvCxnSpPr>
          <p:nvPr/>
        </p:nvCxnSpPr>
        <p:spPr>
          <a:xfrm flipV="1">
            <a:off x="7880163" y="2369730"/>
            <a:ext cx="1726340" cy="25592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577F8E-53D4-4506-A78D-ABA6FF356B03}"/>
              </a:ext>
            </a:extLst>
          </p:cNvPr>
          <p:cNvSpPr txBox="1"/>
          <p:nvPr/>
        </p:nvSpPr>
        <p:spPr>
          <a:xfrm>
            <a:off x="9464676" y="1805103"/>
            <a:ext cx="848784" cy="367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Rome</a:t>
            </a:r>
            <a:endParaRPr lang="de-DE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55EA72-A53C-4CB1-B0BE-B6BBDC04EC10}"/>
              </a:ext>
            </a:extLst>
          </p:cNvPr>
          <p:cNvSpPr txBox="1"/>
          <p:nvPr/>
        </p:nvSpPr>
        <p:spPr>
          <a:xfrm>
            <a:off x="7748153" y="108017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Segmentation</a:t>
            </a:r>
            <a:endParaRPr lang="de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C9606C-B5C0-44C4-A70D-F82DC95FE287}"/>
              </a:ext>
            </a:extLst>
          </p:cNvPr>
          <p:cNvSpPr txBox="1"/>
          <p:nvPr/>
        </p:nvSpPr>
        <p:spPr>
          <a:xfrm>
            <a:off x="9457456" y="4916269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Bounding box based object detection</a:t>
            </a:r>
            <a:endParaRPr lang="de-D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240FD8-A8FD-4A52-B73C-F97A1B8017DA}"/>
              </a:ext>
            </a:extLst>
          </p:cNvPr>
          <p:cNvSpPr txBox="1"/>
          <p:nvPr/>
        </p:nvSpPr>
        <p:spPr>
          <a:xfrm>
            <a:off x="9199037" y="369053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……</a:t>
            </a:r>
            <a:endParaRPr lang="de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43E39B-E53B-4584-918B-ECD89C970D19}"/>
              </a:ext>
            </a:extLst>
          </p:cNvPr>
          <p:cNvSpPr txBox="1"/>
          <p:nvPr/>
        </p:nvSpPr>
        <p:spPr>
          <a:xfrm>
            <a:off x="7810500" y="246181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……</a:t>
            </a:r>
            <a:endParaRPr lang="de-D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8ABDEB-D879-46BA-A6E2-9E9E936B7427}"/>
              </a:ext>
            </a:extLst>
          </p:cNvPr>
          <p:cNvSpPr txBox="1"/>
          <p:nvPr/>
        </p:nvSpPr>
        <p:spPr>
          <a:xfrm>
            <a:off x="8622891" y="3630148"/>
            <a:ext cx="63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LSD</a:t>
            </a:r>
          </a:p>
        </p:txBody>
      </p:sp>
    </p:spTree>
    <p:extLst>
      <p:ext uri="{BB962C8B-B14F-4D97-AF65-F5344CB8AC3E}">
        <p14:creationId xmlns:p14="http://schemas.microsoft.com/office/powerpoint/2010/main" val="329789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18BE-D42F-40F8-971A-D6088603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2.1.1 Classic: </a:t>
            </a:r>
            <a:r>
              <a:rPr lang="de-DE" altLang="zh-CN" dirty="0" err="1"/>
              <a:t>bottom-up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DB6B8-CD3C-444E-97D6-D317DE6F90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LSD: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segment</a:t>
            </a:r>
            <a:r>
              <a:rPr lang="de-DE" dirty="0"/>
              <a:t> </a:t>
            </a:r>
            <a:r>
              <a:rPr lang="de-DE" dirty="0" err="1"/>
              <a:t>detector</a:t>
            </a:r>
            <a:r>
              <a:rPr lang="de-DE" dirty="0"/>
              <a:t> (2010) [4]</a:t>
            </a:r>
          </a:p>
          <a:p>
            <a:pPr lvl="1"/>
            <a:r>
              <a:rPr lang="de-DE" dirty="0" err="1"/>
              <a:t>now</a:t>
            </a:r>
            <a:r>
              <a:rPr lang="de-DE" dirty="0"/>
              <a:t>: still </a:t>
            </a:r>
            <a:r>
              <a:rPr lang="de-DE" dirty="0" err="1"/>
              <a:t>typical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85F4F-3C48-4803-878A-C039A45FF9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EDLines</a:t>
            </a:r>
            <a:r>
              <a:rPr lang="de-DE" dirty="0"/>
              <a:t> (2011) [5]</a:t>
            </a:r>
          </a:p>
          <a:p>
            <a:pPr lvl="1"/>
            <a:r>
              <a:rPr lang="de-DE" dirty="0"/>
              <a:t>10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LSD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52672-92FF-4F37-80DF-57E707BF1F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D68C96-A562-4593-B9E4-4DE86CC69B83}"/>
              </a:ext>
            </a:extLst>
          </p:cNvPr>
          <p:cNvCxnSpPr>
            <a:cxnSpLocks/>
          </p:cNvCxnSpPr>
          <p:nvPr/>
        </p:nvCxnSpPr>
        <p:spPr>
          <a:xfrm>
            <a:off x="6096000" y="1143000"/>
            <a:ext cx="0" cy="50292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095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18BE-D42F-40F8-971A-D6088603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2.1.1 Classic: </a:t>
            </a:r>
            <a:r>
              <a:rPr lang="de-DE" altLang="zh-CN" dirty="0" err="1"/>
              <a:t>bottom-up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DB6B8-CD3C-444E-97D6-D317DE6F90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altLang="zh-CN" dirty="0" err="1"/>
              <a:t>annyPF</a:t>
            </a:r>
            <a:r>
              <a:rPr lang="de-DE" dirty="0"/>
              <a:t> (2015) [6]</a:t>
            </a:r>
          </a:p>
          <a:p>
            <a:pPr lvl="1"/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canny</a:t>
            </a:r>
            <a:r>
              <a:rPr lang="de-DE" dirty="0"/>
              <a:t> </a:t>
            </a:r>
            <a:r>
              <a:rPr lang="de-DE" dirty="0" err="1"/>
              <a:t>filter</a:t>
            </a:r>
            <a:endParaRPr lang="de-DE" dirty="0"/>
          </a:p>
          <a:p>
            <a:pPr lvl="1"/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free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(</a:t>
            </a:r>
            <a:r>
              <a:rPr lang="zh-CN" altLang="de-DE" dirty="0"/>
              <a:t>没有示意图</a:t>
            </a:r>
            <a:r>
              <a:rPr lang="de-DE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85F4F-3C48-4803-878A-C039A45FF9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52672-92FF-4F37-80DF-57E707BF1F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95179765"/>
      </p:ext>
    </p:extLst>
  </p:cSld>
  <p:clrMapOvr>
    <a:masterClrMapping/>
  </p:clrMapOvr>
</p:sld>
</file>

<file path=ppt/theme/theme1.xml><?xml version="1.0" encoding="utf-8"?>
<a:theme xmlns:a="http://schemas.openxmlformats.org/drawingml/2006/main" name="ITIV_0010-DAMA-Vortrag_englisch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TIV_0010-DAMA-Vortrag_englisch_Breitbild.potx" id="{69AE4C87-9324-48F3-A6DD-EC9296F47E79}" vid="{40540B2A-328D-47C3-9BB5-2F665B4696FC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10206C88E23B8478CE1EA3A225D2C48" ma:contentTypeVersion="0" ma:contentTypeDescription="Ein neues Dokument erstellen." ma:contentTypeScope="" ma:versionID="34c288937a7c6faab96e3b1d5018c52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4f5dc90cf06628c3b90945c8266c24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34D649-582C-48B7-A588-4682D38416F1}">
  <ds:schemaRefs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CE80BAF-07C9-478C-8FB8-61ABB082D7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5CBD46-DD35-4362-8898-88F64749B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ITIV_0010-DAMA-Vortrag_englisch_Breitbild</Template>
  <TotalTime>0</TotalTime>
  <Words>1403</Words>
  <Application>Microsoft Office PowerPoint</Application>
  <PresentationFormat>Widescreen</PresentationFormat>
  <Paragraphs>295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Cambria Math</vt:lpstr>
      <vt:lpstr>ITIV_0010-DAMA-Vortrag_englisch</vt:lpstr>
      <vt:lpstr>Master Thesis</vt:lpstr>
      <vt:lpstr>Structure</vt:lpstr>
      <vt:lpstr>1.1 Motivation: background</vt:lpstr>
      <vt:lpstr>1.1 Motivation: background (Stent4Tomorrow)</vt:lpstr>
      <vt:lpstr>1.2 Objective: borders extraction</vt:lpstr>
      <vt:lpstr>Structure</vt:lpstr>
      <vt:lpstr>2 Fundamental: research domain</vt:lpstr>
      <vt:lpstr>2.1.1 Classic: bottom-up</vt:lpstr>
      <vt:lpstr>2.1.1 Classic: bottom-up</vt:lpstr>
      <vt:lpstr>2.1.1 Classic: bottom-up </vt:lpstr>
      <vt:lpstr>2.1.2 Classic: top-down</vt:lpstr>
      <vt:lpstr>2.2 Deep learning (HT-LCNN 标注输出)</vt:lpstr>
      <vt:lpstr>2.3 Input: Dataset</vt:lpstr>
      <vt:lpstr>2.4 Output: two border lines</vt:lpstr>
      <vt:lpstr>Structure</vt:lpstr>
      <vt:lpstr>3.1 Concept: classic approaches</vt:lpstr>
      <vt:lpstr>3.1 Concept: classic approaches</vt:lpstr>
      <vt:lpstr>3.1 Concept: classic approaches</vt:lpstr>
      <vt:lpstr>3.1 Concept: classic approaches </vt:lpstr>
      <vt:lpstr>3.2 Concept: deep learning approaches </vt:lpstr>
      <vt:lpstr>Structure</vt:lpstr>
      <vt:lpstr>4.1 Evaluation metric: execution time</vt:lpstr>
      <vt:lpstr>4.2 Evaluation metric: mean RSE (root square error)</vt:lpstr>
      <vt:lpstr>4.2 Evaluation metric: mean RSE</vt:lpstr>
      <vt:lpstr>4.2 Evaluation metric: mean RSE</vt:lpstr>
      <vt:lpstr>4.2 Evaluation metric: mean RSE</vt:lpstr>
      <vt:lpstr>4.2 Evaluation metric: mean RSE</vt:lpstr>
      <vt:lpstr>4.3 Evaluation summary </vt:lpstr>
      <vt:lpstr>Structure</vt:lpstr>
      <vt:lpstr>5 Conclusion and outlook</vt:lpstr>
      <vt:lpstr>Thank you for your attention!</vt:lpstr>
      <vt:lpstr>Appendix - 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Thesis</dc:title>
  <dc:creator>Dai, Dinggen</dc:creator>
  <cp:lastModifiedBy>Dai, Dinggen</cp:lastModifiedBy>
  <cp:revision>342</cp:revision>
  <dcterms:created xsi:type="dcterms:W3CDTF">2022-10-27T19:25:58Z</dcterms:created>
  <dcterms:modified xsi:type="dcterms:W3CDTF">2022-10-31T11:21:25Z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0x010100210206C88E23B8478CE1EA3A225D2C48</vt:lpwstr>
  </property>
</Properties>
</file>